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8"/>
  </p:notesMasterIdLst>
  <p:handoutMasterIdLst>
    <p:handoutMasterId r:id="rId89"/>
  </p:handoutMasterIdLst>
  <p:sldIdLst>
    <p:sldId id="262" r:id="rId2"/>
    <p:sldId id="360" r:id="rId3"/>
    <p:sldId id="500" r:id="rId4"/>
    <p:sldId id="301" r:id="rId5"/>
    <p:sldId id="438" r:id="rId6"/>
    <p:sldId id="361" r:id="rId7"/>
    <p:sldId id="364" r:id="rId8"/>
    <p:sldId id="444" r:id="rId9"/>
    <p:sldId id="363" r:id="rId10"/>
    <p:sldId id="373" r:id="rId11"/>
    <p:sldId id="365" r:id="rId12"/>
    <p:sldId id="366" r:id="rId13"/>
    <p:sldId id="367" r:id="rId14"/>
    <p:sldId id="497" r:id="rId15"/>
    <p:sldId id="370" r:id="rId16"/>
    <p:sldId id="371" r:id="rId17"/>
    <p:sldId id="382" r:id="rId18"/>
    <p:sldId id="383" r:id="rId19"/>
    <p:sldId id="362" r:id="rId20"/>
    <p:sldId id="375" r:id="rId21"/>
    <p:sldId id="376" r:id="rId22"/>
    <p:sldId id="440" r:id="rId23"/>
    <p:sldId id="442" r:id="rId24"/>
    <p:sldId id="374" r:id="rId25"/>
    <p:sldId id="372" r:id="rId26"/>
    <p:sldId id="447" r:id="rId27"/>
    <p:sldId id="448" r:id="rId28"/>
    <p:sldId id="449" r:id="rId29"/>
    <p:sldId id="453" r:id="rId30"/>
    <p:sldId id="454" r:id="rId31"/>
    <p:sldId id="455" r:id="rId32"/>
    <p:sldId id="456" r:id="rId33"/>
    <p:sldId id="457" r:id="rId34"/>
    <p:sldId id="458" r:id="rId35"/>
    <p:sldId id="459" r:id="rId36"/>
    <p:sldId id="460" r:id="rId37"/>
    <p:sldId id="461" r:id="rId38"/>
    <p:sldId id="462" r:id="rId39"/>
    <p:sldId id="464" r:id="rId40"/>
    <p:sldId id="465" r:id="rId41"/>
    <p:sldId id="463" r:id="rId42"/>
    <p:sldId id="468" r:id="rId43"/>
    <p:sldId id="443" r:id="rId44"/>
    <p:sldId id="380" r:id="rId45"/>
    <p:sldId id="469" r:id="rId46"/>
    <p:sldId id="467" r:id="rId47"/>
    <p:sldId id="466" r:id="rId48"/>
    <p:sldId id="470" r:id="rId49"/>
    <p:sldId id="446" r:id="rId50"/>
    <p:sldId id="445" r:id="rId51"/>
    <p:sldId id="439" r:id="rId52"/>
    <p:sldId id="471" r:id="rId53"/>
    <p:sldId id="501" r:id="rId54"/>
    <p:sldId id="472" r:id="rId55"/>
    <p:sldId id="473" r:id="rId56"/>
    <p:sldId id="474" r:id="rId57"/>
    <p:sldId id="475" r:id="rId58"/>
    <p:sldId id="394" r:id="rId59"/>
    <p:sldId id="476" r:id="rId60"/>
    <p:sldId id="395" r:id="rId61"/>
    <p:sldId id="481" r:id="rId62"/>
    <p:sldId id="478" r:id="rId63"/>
    <p:sldId id="479" r:id="rId64"/>
    <p:sldId id="480" r:id="rId65"/>
    <p:sldId id="400" r:id="rId66"/>
    <p:sldId id="499" r:id="rId67"/>
    <p:sldId id="498" r:id="rId68"/>
    <p:sldId id="482" r:id="rId69"/>
    <p:sldId id="483" r:id="rId70"/>
    <p:sldId id="487" r:id="rId71"/>
    <p:sldId id="488" r:id="rId72"/>
    <p:sldId id="477" r:id="rId73"/>
    <p:sldId id="489" r:id="rId74"/>
    <p:sldId id="492" r:id="rId75"/>
    <p:sldId id="490" r:id="rId76"/>
    <p:sldId id="491" r:id="rId77"/>
    <p:sldId id="493" r:id="rId78"/>
    <p:sldId id="484" r:id="rId79"/>
    <p:sldId id="485" r:id="rId80"/>
    <p:sldId id="486" r:id="rId81"/>
    <p:sldId id="494" r:id="rId82"/>
    <p:sldId id="495" r:id="rId83"/>
    <p:sldId id="401" r:id="rId84"/>
    <p:sldId id="411" r:id="rId85"/>
    <p:sldId id="496" r:id="rId86"/>
    <p:sldId id="293" r:id="rId87"/>
  </p:sldIdLst>
  <p:sldSz cx="9144000" cy="6858000" type="screen4x3"/>
  <p:notesSz cx="6805613" cy="99441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2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99"/>
    <a:srgbClr val="FF7979"/>
    <a:srgbClr val="0000FF"/>
    <a:srgbClr val="C4125E"/>
    <a:srgbClr val="EF5497"/>
    <a:srgbClr val="866829"/>
    <a:srgbClr val="AC964B"/>
    <a:srgbClr val="938173"/>
    <a:srgbClr val="40A329"/>
    <a:srgbClr val="1E46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51" autoAdjust="0"/>
    <p:restoredTop sz="97513" autoAdjust="0"/>
  </p:normalViewPr>
  <p:slideViewPr>
    <p:cSldViewPr snapToGrid="0">
      <p:cViewPr>
        <p:scale>
          <a:sx n="70" d="100"/>
          <a:sy n="70" d="100"/>
        </p:scale>
        <p:origin x="-1878" y="-6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416"/>
    </p:cViewPr>
  </p:sorterViewPr>
  <p:notesViewPr>
    <p:cSldViewPr snapToGrid="0">
      <p:cViewPr>
        <p:scale>
          <a:sx n="75" d="100"/>
          <a:sy n="75" d="100"/>
        </p:scale>
        <p:origin x="-2418" y="936"/>
      </p:cViewPr>
      <p:guideLst>
        <p:guide orient="horz" pos="3132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EE7476-6D8A-4FA4-A3DC-D8FB1330D684}" type="doc">
      <dgm:prSet loTypeId="urn:microsoft.com/office/officeart/2008/layout/VerticalCircle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F5C67DF-9586-4360-B5AF-3BF8C156CB07}">
      <dgm:prSet phldrT="[Text]" custT="1"/>
      <dgm:spPr/>
      <dgm:t>
        <a:bodyPr/>
        <a:lstStyle/>
        <a:p>
          <a:r>
            <a:rPr lang="it-IT" sz="4000" b="1" dirty="0">
              <a:solidFill>
                <a:srgbClr val="FF0000"/>
              </a:solidFill>
            </a:rPr>
            <a:t>DEMANDE DE MISSION</a:t>
          </a:r>
        </a:p>
      </dgm:t>
    </dgm:pt>
    <dgm:pt modelId="{0C691A34-ECA6-4E7C-918F-B9387236DA34}" type="parTrans" cxnId="{9F3B3E25-DFFB-433C-8C43-A682F893239C}">
      <dgm:prSet/>
      <dgm:spPr/>
      <dgm:t>
        <a:bodyPr/>
        <a:lstStyle/>
        <a:p>
          <a:endParaRPr lang="it-IT"/>
        </a:p>
      </dgm:t>
    </dgm:pt>
    <dgm:pt modelId="{24848757-AE1A-43A1-B9F6-68BDA611B84D}" type="sibTrans" cxnId="{9F3B3E25-DFFB-433C-8C43-A682F893239C}">
      <dgm:prSet/>
      <dgm:spPr/>
      <dgm:t>
        <a:bodyPr/>
        <a:lstStyle/>
        <a:p>
          <a:endParaRPr lang="it-IT"/>
        </a:p>
      </dgm:t>
    </dgm:pt>
    <dgm:pt modelId="{908D8349-4CF2-43EA-8D94-E8832C38E455}">
      <dgm:prSet phldrT="[Text]"/>
      <dgm:spPr/>
      <dgm:t>
        <a:bodyPr/>
        <a:lstStyle/>
        <a:p>
          <a:r>
            <a:rPr kumimoji="0" lang="en-GB" b="0" i="0" u="none" strike="noStrike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Scénario type</a:t>
          </a:r>
        </a:p>
        <a:p>
          <a:r>
            <a:rPr kumimoji="0" lang="en-GB" b="0" i="0" u="none" strike="noStrike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Demande de mission</a:t>
          </a:r>
        </a:p>
        <a:p>
          <a:r>
            <a:rPr kumimoji="0" lang="en-GB" b="0" i="0" u="none" strike="noStrike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Identification de la zone</a:t>
          </a:r>
        </a:p>
        <a:p>
          <a:r>
            <a:rPr kumimoji="0" lang="en-GB" b="0" i="0" u="none" strike="noStrike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Préparez l'aire d'atterrissage</a:t>
          </a:r>
        </a:p>
        <a:p>
          <a:r>
            <a:rPr kumimoji="0" lang="en-GB" b="0" i="0" u="none" strike="noStrike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Réception de l'hélicoptère</a:t>
          </a:r>
        </a:p>
        <a:p>
          <a:r>
            <a:rPr kumimoji="0" lang="en-GB" b="0" i="0" u="none" strike="noStrike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Hélicoptère au sol</a:t>
          </a:r>
        </a:p>
        <a:p>
          <a:r>
            <a:rPr kumimoji="0" lang="en-GB" b="0" i="0" u="none" strike="noStrike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Vision du pilote</a:t>
          </a:r>
        </a:p>
        <a:p>
          <a:r>
            <a:rPr kumimoji="0" lang="en-GB" b="0" i="0" u="none" strike="noStrike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Liste de contrôle R.O.M.A.</a:t>
          </a:r>
          <a:endParaRPr kumimoji="0" lang="fr-FR" b="0" i="0" u="none" strike="noStrike" cap="none" normalizeH="0" baseline="0" noProof="0" dirty="0">
            <a:ln/>
            <a:effectLst/>
            <a:latin typeface="Calibri" pitchFamily="34" charset="0"/>
          </a:endParaRPr>
        </a:p>
      </dgm:t>
    </dgm:pt>
    <dgm:pt modelId="{D466F81E-A1BB-4A09-A4A6-1BFEAD464A97}" type="sibTrans" cxnId="{06703FC5-DE84-45C1-9C78-B4357DBA1F8B}">
      <dgm:prSet/>
      <dgm:spPr/>
      <dgm:t>
        <a:bodyPr/>
        <a:lstStyle/>
        <a:p>
          <a:endParaRPr lang="it-IT"/>
        </a:p>
      </dgm:t>
    </dgm:pt>
    <dgm:pt modelId="{4A5A8877-960B-4762-8F01-40DAE880D4FC}" type="parTrans" cxnId="{06703FC5-DE84-45C1-9C78-B4357DBA1F8B}">
      <dgm:prSet/>
      <dgm:spPr/>
      <dgm:t>
        <a:bodyPr/>
        <a:lstStyle/>
        <a:p>
          <a:endParaRPr lang="it-IT"/>
        </a:p>
      </dgm:t>
    </dgm:pt>
    <dgm:pt modelId="{DEA500DA-FDB2-4CE7-8763-287F1AFD67B8}" type="pres">
      <dgm:prSet presAssocID="{0DEE7476-6D8A-4FA4-A3DC-D8FB1330D684}" presName="Name0" presStyleCnt="0">
        <dgm:presLayoutVars>
          <dgm:dir/>
        </dgm:presLayoutVars>
      </dgm:prSet>
      <dgm:spPr/>
      <dgm:t>
        <a:bodyPr/>
        <a:lstStyle/>
        <a:p>
          <a:endParaRPr lang="en-GB"/>
        </a:p>
      </dgm:t>
    </dgm:pt>
    <dgm:pt modelId="{D38EF9E1-CC18-4698-AA58-172B0A28B4FE}" type="pres">
      <dgm:prSet presAssocID="{AF5C67DF-9586-4360-B5AF-3BF8C156CB07}" presName="withChildren" presStyleCnt="0"/>
      <dgm:spPr/>
    </dgm:pt>
    <dgm:pt modelId="{42040A07-F016-44BF-9E16-B1C87C34A761}" type="pres">
      <dgm:prSet presAssocID="{AF5C67DF-9586-4360-B5AF-3BF8C156CB07}" presName="bigCircle" presStyleLbl="vennNode1" presStyleIdx="0" presStyleCnt="2" custLinFactNeighborX="2281" custLinFactNeighborY="-7879"/>
      <dgm:spPr/>
    </dgm:pt>
    <dgm:pt modelId="{087461B1-27AC-453E-BC70-8F63F5DFFFC6}" type="pres">
      <dgm:prSet presAssocID="{AF5C67DF-9586-4360-B5AF-3BF8C156CB07}" presName="medCircle" presStyleLbl="vennNode1" presStyleIdx="1" presStyleCnt="2"/>
      <dgm:spPr/>
    </dgm:pt>
    <dgm:pt modelId="{73DF5538-9D8E-486D-AD94-731A98420C8D}" type="pres">
      <dgm:prSet presAssocID="{AF5C67DF-9586-4360-B5AF-3BF8C156CB07}" presName="txLvl1" presStyleLbl="revTx" presStyleIdx="0" presStyleCnt="2" custLinFactNeighborX="-7033"/>
      <dgm:spPr/>
      <dgm:t>
        <a:bodyPr/>
        <a:lstStyle/>
        <a:p>
          <a:endParaRPr lang="en-GB"/>
        </a:p>
      </dgm:t>
    </dgm:pt>
    <dgm:pt modelId="{743BDD77-64C5-4DD4-B9C4-3612DD2C8EB8}" type="pres">
      <dgm:prSet presAssocID="{AF5C67DF-9586-4360-B5AF-3BF8C156CB07}" presName="lin" presStyleCnt="0"/>
      <dgm:spPr/>
    </dgm:pt>
    <dgm:pt modelId="{5DDEAC57-7ED7-47F2-9DA2-5508BA7CEE00}" type="pres">
      <dgm:prSet presAssocID="{908D8349-4CF2-43EA-8D94-E8832C38E455}" presName="txLvl2" presStyleLbl="revTx" presStyleIdx="1" presStyleCnt="2" custLinFactNeighborX="7782" custLinFactNeighborY="1446"/>
      <dgm:spPr/>
      <dgm:t>
        <a:bodyPr/>
        <a:lstStyle/>
        <a:p>
          <a:endParaRPr lang="en-GB"/>
        </a:p>
      </dgm:t>
    </dgm:pt>
  </dgm:ptLst>
  <dgm:cxnLst>
    <dgm:cxn modelId="{06703FC5-DE84-45C1-9C78-B4357DBA1F8B}" srcId="{AF5C67DF-9586-4360-B5AF-3BF8C156CB07}" destId="{908D8349-4CF2-43EA-8D94-E8832C38E455}" srcOrd="0" destOrd="0" parTransId="{4A5A8877-960B-4762-8F01-40DAE880D4FC}" sibTransId="{D466F81E-A1BB-4A09-A4A6-1BFEAD464A97}"/>
    <dgm:cxn modelId="{9F3B3E25-DFFB-433C-8C43-A682F893239C}" srcId="{0DEE7476-6D8A-4FA4-A3DC-D8FB1330D684}" destId="{AF5C67DF-9586-4360-B5AF-3BF8C156CB07}" srcOrd="0" destOrd="0" parTransId="{0C691A34-ECA6-4E7C-918F-B9387236DA34}" sibTransId="{24848757-AE1A-43A1-B9F6-68BDA611B84D}"/>
    <dgm:cxn modelId="{81B389E4-3495-4E54-901F-95868DBD5DD2}" type="presOf" srcId="{AF5C67DF-9586-4360-B5AF-3BF8C156CB07}" destId="{73DF5538-9D8E-486D-AD94-731A98420C8D}" srcOrd="0" destOrd="0" presId="urn:microsoft.com/office/officeart/2008/layout/VerticalCircleList"/>
    <dgm:cxn modelId="{9F071066-2492-44F2-938D-0C301342BACE}" type="presOf" srcId="{0DEE7476-6D8A-4FA4-A3DC-D8FB1330D684}" destId="{DEA500DA-FDB2-4CE7-8763-287F1AFD67B8}" srcOrd="0" destOrd="0" presId="urn:microsoft.com/office/officeart/2008/layout/VerticalCircleList"/>
    <dgm:cxn modelId="{BE54548A-F859-46F3-A2FE-9B729B1F0C73}" type="presOf" srcId="{908D8349-4CF2-43EA-8D94-E8832C38E455}" destId="{5DDEAC57-7ED7-47F2-9DA2-5508BA7CEE00}" srcOrd="0" destOrd="0" presId="urn:microsoft.com/office/officeart/2008/layout/VerticalCircleList"/>
    <dgm:cxn modelId="{488184DD-1547-42A8-8985-1F29B04B841D}" type="presParOf" srcId="{DEA500DA-FDB2-4CE7-8763-287F1AFD67B8}" destId="{D38EF9E1-CC18-4698-AA58-172B0A28B4FE}" srcOrd="0" destOrd="0" presId="urn:microsoft.com/office/officeart/2008/layout/VerticalCircleList"/>
    <dgm:cxn modelId="{3E4CA781-B111-45C0-AF4E-E740B0F8A70F}" type="presParOf" srcId="{D38EF9E1-CC18-4698-AA58-172B0A28B4FE}" destId="{42040A07-F016-44BF-9E16-B1C87C34A761}" srcOrd="0" destOrd="0" presId="urn:microsoft.com/office/officeart/2008/layout/VerticalCircleList"/>
    <dgm:cxn modelId="{CBD404C9-108B-4B73-B62D-FA46D50B744A}" type="presParOf" srcId="{D38EF9E1-CC18-4698-AA58-172B0A28B4FE}" destId="{087461B1-27AC-453E-BC70-8F63F5DFFFC6}" srcOrd="1" destOrd="0" presId="urn:microsoft.com/office/officeart/2008/layout/VerticalCircleList"/>
    <dgm:cxn modelId="{3111BBCF-692F-4A8C-B1E1-FC4B56F38C63}" type="presParOf" srcId="{D38EF9E1-CC18-4698-AA58-172B0A28B4FE}" destId="{73DF5538-9D8E-486D-AD94-731A98420C8D}" srcOrd="2" destOrd="0" presId="urn:microsoft.com/office/officeart/2008/layout/VerticalCircleList"/>
    <dgm:cxn modelId="{C0F95E4F-7795-47CB-88B1-7D7D73E4D62B}" type="presParOf" srcId="{D38EF9E1-CC18-4698-AA58-172B0A28B4FE}" destId="{743BDD77-64C5-4DD4-B9C4-3612DD2C8EB8}" srcOrd="3" destOrd="0" presId="urn:microsoft.com/office/officeart/2008/layout/VerticalCircleList"/>
    <dgm:cxn modelId="{23996DD5-FD95-475F-AD08-6D47CAB051A2}" type="presParOf" srcId="{743BDD77-64C5-4DD4-B9C4-3612DD2C8EB8}" destId="{5DDEAC57-7ED7-47F2-9DA2-5508BA7CEE00}" srcOrd="0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040A07-F016-44BF-9E16-B1C87C34A761}">
      <dsp:nvSpPr>
        <dsp:cNvPr id="0" name=""/>
        <dsp:cNvSpPr/>
      </dsp:nvSpPr>
      <dsp:spPr>
        <a:xfrm>
          <a:off x="1566025" y="0"/>
          <a:ext cx="5097593" cy="509759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87461B1-27AC-453E-BC70-8F63F5DFFFC6}">
      <dsp:nvSpPr>
        <dsp:cNvPr id="0" name=""/>
        <dsp:cNvSpPr/>
      </dsp:nvSpPr>
      <dsp:spPr>
        <a:xfrm>
          <a:off x="1690889" y="216414"/>
          <a:ext cx="917566" cy="917566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3DF5538-9D8E-486D-AD94-731A98420C8D}">
      <dsp:nvSpPr>
        <dsp:cNvPr id="0" name=""/>
        <dsp:cNvSpPr/>
      </dsp:nvSpPr>
      <dsp:spPr>
        <a:xfrm>
          <a:off x="1804494" y="216414"/>
          <a:ext cx="4907990" cy="9175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000" b="1" kern="1200" dirty="0">
              <a:solidFill>
                <a:srgbClr val="FF0000"/>
              </a:solidFill>
            </a:rPr>
            <a:t>DEMANDE DE MISSION</a:t>
          </a:r>
        </a:p>
      </dsp:txBody>
      <dsp:txXfrm>
        <a:off x="1804494" y="216414"/>
        <a:ext cx="4907990" cy="917566"/>
      </dsp:txXfrm>
    </dsp:sp>
    <dsp:sp modelId="{5DDEAC57-7ED7-47F2-9DA2-5508BA7CEE00}">
      <dsp:nvSpPr>
        <dsp:cNvPr id="0" name=""/>
        <dsp:cNvSpPr/>
      </dsp:nvSpPr>
      <dsp:spPr>
        <a:xfrm>
          <a:off x="2531613" y="1184032"/>
          <a:ext cx="4907990" cy="34613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7940" rIns="0" bIns="2794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GB" sz="2200" b="0" i="0" u="none" strike="noStrike" kern="1200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Scénario type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GB" sz="2200" b="0" i="0" u="none" strike="noStrike" kern="1200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Demande de mission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GB" sz="2200" b="0" i="0" u="none" strike="noStrike" kern="1200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Identification de la zone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GB" sz="2200" b="0" i="0" u="none" strike="noStrike" kern="1200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Préparez l'aire d'atterrissage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GB" sz="2200" b="0" i="0" u="none" strike="noStrike" kern="1200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Réception de l'hélicoptère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GB" sz="2200" b="0" i="0" u="none" strike="noStrike" kern="1200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Hélicoptère au sol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GB" sz="2200" b="0" i="0" u="none" strike="noStrike" kern="1200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Vision du pilote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GB" sz="2200" b="0" i="0" u="none" strike="noStrike" kern="1200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Liste de contrôle R.O.M.A.</a:t>
          </a:r>
          <a:endParaRPr kumimoji="0" lang="fr-FR" sz="2200" b="0" i="0" u="none" strike="noStrike" kern="1200" cap="none" normalizeH="0" baseline="0" noProof="0" dirty="0">
            <a:ln/>
            <a:effectLst/>
            <a:latin typeface="Calibri" pitchFamily="34" charset="0"/>
          </a:endParaRPr>
        </a:p>
      </dsp:txBody>
      <dsp:txXfrm>
        <a:off x="2531613" y="1184032"/>
        <a:ext cx="4907990" cy="34613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409" tIns="46205" rIns="92409" bIns="46205" rtlCol="0"/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2409" tIns="46205" rIns="92409" bIns="46205" rtlCol="0"/>
          <a:lstStyle>
            <a:lvl1pPr algn="r">
              <a:defRPr sz="1200"/>
            </a:lvl1pPr>
          </a:lstStyle>
          <a:p>
            <a:pPr>
              <a:defRPr/>
            </a:pPr>
            <a:fld id="{EF9387B9-C967-4FD6-A3B0-F91083D4B94B}" type="datetimeFigureOut">
              <a:rPr lang="it-IT"/>
              <a:pPr>
                <a:defRPr/>
              </a:pPr>
              <a:t>05/12/2016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5625"/>
            <a:ext cx="2949575" cy="498475"/>
          </a:xfrm>
          <a:prstGeom prst="rect">
            <a:avLst/>
          </a:prstGeom>
        </p:spPr>
        <p:txBody>
          <a:bodyPr vert="horz" lIns="92409" tIns="46205" rIns="92409" bIns="4620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450" y="9445625"/>
            <a:ext cx="2949575" cy="498475"/>
          </a:xfrm>
          <a:prstGeom prst="rect">
            <a:avLst/>
          </a:prstGeom>
        </p:spPr>
        <p:txBody>
          <a:bodyPr vert="horz" lIns="92409" tIns="46205" rIns="92409" bIns="46205" rtlCol="0" anchor="b"/>
          <a:lstStyle>
            <a:lvl1pPr algn="r">
              <a:defRPr sz="1200"/>
            </a:lvl1pPr>
          </a:lstStyle>
          <a:p>
            <a:pPr>
              <a:defRPr/>
            </a:pPr>
            <a:fld id="{5A8575D4-C509-4762-BE36-0A23A90C3459}" type="slidenum">
              <a:rPr lang="it-IT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89770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6125"/>
            <a:ext cx="4973637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2813"/>
            <a:ext cx="5443537" cy="447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/>
              <a:t>Click to edit Master text styles</a:t>
            </a:r>
          </a:p>
          <a:p>
            <a:pPr lvl="1"/>
            <a:r>
              <a:rPr lang="en-GB" altLang="en-US" noProof="0"/>
              <a:t>Second level</a:t>
            </a:r>
          </a:p>
          <a:p>
            <a:pPr lvl="2"/>
            <a:r>
              <a:rPr lang="en-GB" altLang="en-US" noProof="0"/>
              <a:t>Third level</a:t>
            </a:r>
          </a:p>
          <a:p>
            <a:pPr lvl="3"/>
            <a:r>
              <a:rPr lang="en-GB" altLang="en-US" noProof="0"/>
              <a:t>Fourth level</a:t>
            </a:r>
          </a:p>
          <a:p>
            <a:pPr lvl="4"/>
            <a:r>
              <a:rPr lang="en-GB" altLang="en-US" noProof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5625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5625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SzTx/>
              <a:buFontTx/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3DB775A-D0F7-4146-9599-8CD19C11252A}" type="slidenum">
              <a:rPr lang="en-GB" altLang="en-US"/>
              <a:pPr>
                <a:defRPr/>
              </a:pPr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3349978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http://www.easa.europa.eu/ehest/</a:t>
            </a:r>
          </a:p>
          <a:p>
            <a:r>
              <a:rPr lang="en-GB" altLang="en-US">
                <a:latin typeface="Arial" panose="020B0604020202020204" pitchFamily="34" charset="0"/>
              </a:rPr>
              <a:t>www.ehest.org</a:t>
            </a:r>
          </a:p>
          <a:p>
            <a:endParaRPr lang="fr-FR" altLang="en-US">
              <a:latin typeface="Arial" panose="020B0604020202020204" pitchFamily="34" charset="0"/>
            </a:endParaRPr>
          </a:p>
          <a:p>
            <a:r>
              <a:rPr lang="en-US" altLang="en-US">
                <a:latin typeface="Arial" panose="020B0604020202020204" pitchFamily="34" charset="0"/>
              </a:rPr>
              <a:t>Coprésidents de l'EHEST</a:t>
            </a:r>
          </a:p>
          <a:p>
            <a:r>
              <a:rPr lang="en-US" altLang="en-US">
                <a:latin typeface="Arial" panose="020B0604020202020204" pitchFamily="34" charset="0"/>
              </a:rPr>
              <a:t>Gilles.Bruniaux@airbus.com</a:t>
            </a:r>
          </a:p>
          <a:p>
            <a:r>
              <a:rPr lang="en-US" altLang="en-US">
                <a:latin typeface="Arial" panose="020B0604020202020204" pitchFamily="34" charset="0"/>
              </a:rPr>
              <a:t>John.Vincemt@easa.europa.eu</a:t>
            </a:r>
          </a:p>
          <a:p>
            <a:r>
              <a:rPr lang="en-US" altLang="en-US">
                <a:latin typeface="Arial" panose="020B0604020202020204" pitchFamily="34" charset="0"/>
              </a:rPr>
              <a:t>john.Black@bristowgroup.com</a:t>
            </a:r>
          </a:p>
          <a:p>
            <a:endParaRPr lang="fr-FR" altLang="en-US">
              <a:latin typeface="Arial" panose="020B0604020202020204" pitchFamily="34" charset="0"/>
            </a:endParaRPr>
          </a:p>
          <a:p>
            <a:r>
              <a:rPr lang="en-US" altLang="en-US">
                <a:latin typeface="Arial" panose="020B0604020202020204" pitchFamily="34" charset="0"/>
              </a:rPr>
              <a:t>Secrétariat de l'EHEST</a:t>
            </a:r>
          </a:p>
          <a:p>
            <a:r>
              <a:rPr lang="en-US" altLang="en-US">
                <a:latin typeface="Arial" panose="020B0604020202020204" pitchFamily="34" charset="0"/>
              </a:rPr>
              <a:t>Michel.Masson@easa.europa.eu</a:t>
            </a:r>
          </a:p>
          <a:p>
            <a:r>
              <a:rPr lang="en-US" altLang="en-US">
                <a:latin typeface="Arial" panose="020B0604020202020204" pitchFamily="34" charset="0"/>
              </a:rPr>
              <a:t>Jeremie.Teahan@easa.europa.eu</a:t>
            </a:r>
          </a:p>
          <a:p>
            <a:endParaRPr lang="fr-FR" altLang="en-US">
              <a:latin typeface="Arial" panose="020B0604020202020204" pitchFamily="34" charset="0"/>
            </a:endParaRPr>
          </a:p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762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DB775A-D0F7-4146-9599-8CD19C11252A}" type="slidenum">
              <a:rPr lang="en-GB" altLang="en-US" smtClean="0"/>
              <a:pPr>
                <a:defRPr/>
              </a:pPr>
              <a:t>48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8716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DB775A-D0F7-4146-9599-8CD19C11252A}" type="slidenum">
              <a:rPr lang="en-GB" altLang="en-US" smtClean="0"/>
              <a:pPr>
                <a:defRPr/>
              </a:pPr>
              <a:t>65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20551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DB775A-D0F7-4146-9599-8CD19C11252A}" type="slidenum">
              <a:rPr lang="en-GB" altLang="en-US" smtClean="0"/>
              <a:pPr>
                <a:defRPr/>
              </a:pPr>
              <a:t>67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4157070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2313" indent="-2762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12838" indent="-2206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58925" indent="-2206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05013" indent="-2206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62213" indent="-2206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19413" indent="-2206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76613" indent="-2206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33813" indent="-2206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C7A7F21-0994-4022-81E1-95B1C632BA87}" type="slidenum">
              <a:rPr lang="en-US" altLang="en-US" sz="1300" smtClean="0"/>
              <a:pPr>
                <a:spcBef>
                  <a:spcPct val="0"/>
                </a:spcBef>
              </a:pPr>
              <a:t>86</a:t>
            </a:fld>
            <a:endParaRPr lang="fr-FR" altLang="en-US" sz="1300"/>
          </a:p>
        </p:txBody>
      </p:sp>
    </p:spTree>
    <p:extLst>
      <p:ext uri="{BB962C8B-B14F-4D97-AF65-F5344CB8AC3E}">
        <p14:creationId xmlns:p14="http://schemas.microsoft.com/office/powerpoint/2010/main" val="1276249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2988" y="1628775"/>
            <a:ext cx="6842125" cy="2016125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nl-BE" altLang="en-US" noProof="0"/>
              <a:t>Title presentation</a:t>
            </a:r>
            <a:endParaRPr lang="en-GB" altLang="en-US" noProof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50925" y="3716338"/>
            <a:ext cx="6400800" cy="1752600"/>
          </a:xfrm>
        </p:spPr>
        <p:txBody>
          <a:bodyPr tIns="46800"/>
          <a:lstStyle>
            <a:lvl1pPr marL="0" indent="0">
              <a:lnSpc>
                <a:spcPct val="70000"/>
              </a:lnSpc>
              <a:buFontTx/>
              <a:buNone/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pt-BR" altLang="en-US" noProof="0"/>
              <a:t>Name</a:t>
            </a:r>
          </a:p>
          <a:p>
            <a:pPr lvl="0"/>
            <a:r>
              <a:rPr lang="pt-BR" altLang="en-US" noProof="0"/>
              <a:t>Title</a:t>
            </a:r>
          </a:p>
          <a:p>
            <a:pPr lvl="0"/>
            <a:r>
              <a:rPr lang="pt-BR" altLang="en-US" noProof="0"/>
              <a:t>Date</a:t>
            </a:r>
            <a:endParaRPr lang="en-GB" altLang="en-US" noProof="0"/>
          </a:p>
        </p:txBody>
      </p:sp>
    </p:spTree>
    <p:extLst>
      <p:ext uri="{BB962C8B-B14F-4D97-AF65-F5344CB8AC3E}">
        <p14:creationId xmlns:p14="http://schemas.microsoft.com/office/powerpoint/2010/main" val="1811837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B59AA7-A596-449C-8999-4C3414530BB2}" type="datetime1">
              <a:rPr lang="en-GB" altLang="en-US" smtClean="0"/>
              <a:pPr>
                <a:defRPr/>
              </a:pPr>
              <a:t>05/12/2016</a:t>
            </a:fld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9AF05-BBF5-4AB1-A9DE-7CC156C31FBF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85797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3238" y="1124744"/>
            <a:ext cx="2132012" cy="525700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4744"/>
            <a:ext cx="6243638" cy="525700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C4EBAD-C5F4-492B-8656-289CA01308C6}" type="datetime1">
              <a:rPr lang="en-GB" altLang="en-US" smtClean="0"/>
              <a:pPr>
                <a:defRPr/>
              </a:pPr>
              <a:t>05/12/2016</a:t>
            </a:fld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EC296-77C7-4129-B99C-645052881BFC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4775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1268760"/>
            <a:ext cx="8528050" cy="51129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3FD6F-E5E2-491B-9854-078AB7EAD975}" type="datetime1">
              <a:rPr lang="en-GB" altLang="en-US" smtClean="0"/>
              <a:pPr>
                <a:defRPr/>
              </a:pPr>
              <a:t>05/12/2016</a:t>
            </a:fld>
            <a:endParaRPr lang="en-GB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D7D09-C7E1-43EF-9EFA-D2406C6FA7DD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94285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7A1B31-6793-4FBD-AF04-A4CB2F6E65AF}" type="datetime1">
              <a:rPr lang="en-GB" altLang="en-US" smtClean="0"/>
              <a:pPr>
                <a:defRPr/>
              </a:pPr>
              <a:t>05/12/2016</a:t>
            </a:fld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826D35-3544-4ADE-9C85-A3E1E19930CA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8729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6B23AC-5F29-4174-87AA-2F5BA3B6213A}" type="datetime1">
              <a:rPr lang="en-GB" altLang="en-US" smtClean="0"/>
              <a:pPr>
                <a:defRPr/>
              </a:pPr>
              <a:t>05/12/2016</a:t>
            </a:fld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CB066-F38D-4A29-92F1-A71F14B2DE45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318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79525"/>
            <a:ext cx="4176713" cy="5102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6313" y="1279525"/>
            <a:ext cx="4178300" cy="5102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453BD-9404-4D54-878B-FC930C078612}" type="datetime1">
              <a:rPr lang="en-GB" altLang="en-US" smtClean="0"/>
              <a:pPr>
                <a:defRPr/>
              </a:pPr>
              <a:t>05/12/2016</a:t>
            </a:fld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DB5CA-F0F6-40FA-B123-A3FED4FBB2AF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25554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8208912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26876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0848"/>
            <a:ext cx="4040188" cy="406531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8" y="126876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0848"/>
            <a:ext cx="4041775" cy="406531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73063-F0C5-4492-997D-8369DCBB0919}" type="datetime1">
              <a:rPr lang="en-GB" altLang="en-US" smtClean="0"/>
              <a:pPr>
                <a:defRPr/>
              </a:pPr>
              <a:t>05/12/2016</a:t>
            </a:fld>
            <a:endParaRPr lang="en-GB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033D7-1D5D-42A0-84C6-CDC8BD0329DA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95658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4E89C5-7171-4DF0-803C-DEE830EDD138}" type="datetime1">
              <a:rPr lang="en-GB" altLang="en-US" smtClean="0"/>
              <a:pPr>
                <a:defRPr/>
              </a:pPr>
              <a:t>05/12/2016</a:t>
            </a:fld>
            <a:endParaRPr lang="en-GB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2BA84-16C8-4F9A-AAA2-CF193C5B65E2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7960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8A6F6-002A-4990-AB9F-7FA8DB86C91F}" type="datetime1">
              <a:rPr lang="en-GB" altLang="en-US" smtClean="0"/>
              <a:pPr>
                <a:defRPr/>
              </a:pPr>
              <a:t>05/12/2016</a:t>
            </a:fld>
            <a:endParaRPr lang="en-GB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727BEB-7A8B-4824-ABF3-B5075A35CB8B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40078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5616624" cy="648072"/>
          </a:xfrm>
        </p:spPr>
        <p:txBody>
          <a:bodyPr anchor="b"/>
          <a:lstStyle>
            <a:lvl1pPr algn="l">
              <a:defRPr sz="3200" b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6752"/>
            <a:ext cx="5111750" cy="492941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73182-3326-42B6-B8A7-42BA08850189}" type="datetime1">
              <a:rPr lang="en-GB" altLang="en-US" smtClean="0"/>
              <a:pPr>
                <a:defRPr/>
              </a:pPr>
              <a:t>05/12/2016</a:t>
            </a:fld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73365-9CD6-4C14-BF98-1FA565B0245F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21983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B74309-FDFF-4C2A-BF21-F090E1E074BE}" type="datetime1">
              <a:rPr lang="en-GB" altLang="en-US" smtClean="0"/>
              <a:pPr>
                <a:defRPr/>
              </a:pPr>
              <a:t>05/12/2016</a:t>
            </a:fld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CF709F-8ECC-46EE-B6B9-4AD0A241B482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94054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27088" y="-27384"/>
            <a:ext cx="8158162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presentation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79525"/>
            <a:ext cx="8507413" cy="510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First level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  <a:p>
            <a:pPr lvl="3"/>
            <a:r>
              <a:rPr lang="en-GB" altLang="en-US" dirty="0"/>
              <a:t>Fourth level</a:t>
            </a:r>
          </a:p>
          <a:p>
            <a:pPr lvl="4"/>
            <a:r>
              <a:rPr lang="en-GB" altLang="en-US" dirty="0"/>
              <a:t>Fifth level</a:t>
            </a:r>
          </a:p>
          <a:p>
            <a:pPr lvl="4"/>
            <a:endParaRPr lang="en-GB" altLang="en-US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925" y="6524625"/>
            <a:ext cx="1871663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SzTx/>
              <a:buFontTx/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1FCC24E0-4F7C-4BAF-8653-8C0F024F9515}" type="datetime1">
              <a:rPr lang="en-GB" altLang="en-US" smtClean="0"/>
              <a:pPr>
                <a:defRPr/>
              </a:pPr>
              <a:t>05/12/2016</a:t>
            </a:fld>
            <a:endParaRPr lang="en-GB" alt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79613" y="6524625"/>
            <a:ext cx="518467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buSzTx/>
              <a:buFontTx/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  <a:endParaRPr lang="en-GB" alt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7313" y="6524625"/>
            <a:ext cx="64705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SzTx/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77DAFEA-D22E-4547-BED7-20E05E11C3B0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  <p:sldLayoutId id="2147484008" r:id="rId12"/>
  </p:sldLayoutIdLst>
  <p:hf hdr="0" dt="0"/>
  <p:txStyles>
    <p:titleStyle>
      <a:lvl1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5pPr>
      <a:lvl6pPr marL="457200" algn="l" rtl="0" fontAlgn="base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6pPr>
      <a:lvl7pPr marL="914400" algn="l" rtl="0" fontAlgn="base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7pPr>
      <a:lvl8pPr marL="1371600" algn="l" rtl="0" fontAlgn="base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8pPr>
      <a:lvl9pPr marL="1828800" algn="l" rtl="0" fontAlgn="base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5"/>
        </a:buBlip>
        <a:defRPr sz="3200">
          <a:solidFill>
            <a:srgbClr val="055685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6"/>
        </a:buBlip>
        <a:defRPr sz="2800">
          <a:solidFill>
            <a:srgbClr val="055685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7"/>
        </a:buBlip>
        <a:defRPr sz="2400">
          <a:solidFill>
            <a:srgbClr val="055685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8"/>
        </a:buBlip>
        <a:defRPr sz="2000">
          <a:solidFill>
            <a:srgbClr val="055685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9"/>
        </a:buBlip>
        <a:defRPr sz="2000">
          <a:solidFill>
            <a:srgbClr val="055685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80000"/>
        <a:buBlip>
          <a:blip r:embed="rId19"/>
        </a:buBlip>
        <a:defRPr sz="2000">
          <a:solidFill>
            <a:srgbClr val="055685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80000"/>
        <a:buBlip>
          <a:blip r:embed="rId19"/>
        </a:buBlip>
        <a:defRPr sz="2000">
          <a:solidFill>
            <a:srgbClr val="055685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80000"/>
        <a:buBlip>
          <a:blip r:embed="rId19"/>
        </a:buBlip>
        <a:defRPr sz="2000">
          <a:solidFill>
            <a:srgbClr val="055685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80000"/>
        <a:buBlip>
          <a:blip r:embed="rId19"/>
        </a:buBlip>
        <a:defRPr sz="2000">
          <a:solidFill>
            <a:srgbClr val="055685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6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5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emf"/><Relationship Id="rId3" Type="http://schemas.openxmlformats.org/officeDocument/2006/relationships/image" Target="../media/image56.png"/><Relationship Id="rId7" Type="http://schemas.openxmlformats.org/officeDocument/2006/relationships/image" Target="../media/image1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59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145536" cy="7885484"/>
          </a:xfrm>
          <a:prstGeom prst="rect">
            <a:avLst/>
          </a:prstGeom>
        </p:spPr>
      </p:pic>
      <p:sp>
        <p:nvSpPr>
          <p:cNvPr id="10" name="Rettangolo 9"/>
          <p:cNvSpPr/>
          <p:nvPr/>
        </p:nvSpPr>
        <p:spPr bwMode="auto">
          <a:xfrm>
            <a:off x="0" y="620688"/>
            <a:ext cx="5580112" cy="2232248"/>
          </a:xfrm>
          <a:prstGeom prst="rect">
            <a:avLst/>
          </a:prstGeom>
          <a:solidFill>
            <a:srgbClr val="40A32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MANUEL DE </a:t>
            </a:r>
            <a:endParaRPr lang="fr-FR" sz="3600" dirty="0">
              <a:solidFill>
                <a:schemeClr val="bg1"/>
              </a:solidFill>
              <a:latin typeface="+mn-lt"/>
              <a:cs typeface="Adobe Devanagari" panose="02040503050201020203" pitchFamily="18" charset="0"/>
            </a:endParaRPr>
          </a:p>
          <a:p>
            <a:pPr marR="0" algn="r" defTabSz="914400" rtl="0" eaLnBrk="1" fontAlgn="base" latinLnBrk="0" hangingPunct="1"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36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DEMANDE DE MISSION</a:t>
            </a:r>
          </a:p>
          <a:p>
            <a:pPr marR="0" algn="r" defTabSz="914400" rtl="0" eaLnBrk="1" fontAlgn="base" latinLnBrk="0" hangingPunct="1"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3600" dirty="0" smtClean="0">
                <a:solidFill>
                  <a:schemeClr val="bg1"/>
                </a:solidFill>
                <a:latin typeface="+mn-lt"/>
              </a:rPr>
              <a:t>PAR</a:t>
            </a:r>
            <a:r>
              <a:rPr kumimoji="0" lang="fr-FR" sz="36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 </a:t>
            </a:r>
            <a:r>
              <a:rPr kumimoji="0" lang="fr-FR" sz="36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rPr>
              <a:t>HÉLICOPTÈRE</a:t>
            </a:r>
            <a:endParaRPr kumimoji="0" lang="fr-FR" sz="3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n-lt"/>
              <a:cs typeface="Adobe Devanagari" panose="02040503050201020203" pitchFamily="18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1</a:t>
            </a:fld>
            <a:endParaRPr lang="fr-FR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DEMANDE DE MISSION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smtClean="0"/>
              <a:t>DIFFÉRENCES DE PERSPECTIVES</a:t>
            </a:r>
            <a:endParaRPr lang="fr-FR" b="1"/>
          </a:p>
          <a:p>
            <a:r>
              <a:rPr lang="fr-FR" smtClean="0"/>
              <a:t>La situation peut paraître légèrement différente vue du sol et vue du ciel.</a:t>
            </a:r>
          </a:p>
          <a:p>
            <a:r>
              <a:rPr lang="fr-FR" smtClean="0"/>
              <a:t>Exemple : accident de voiture...</a:t>
            </a:r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10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5876270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11</a:t>
            </a:fld>
            <a:endParaRPr lang="fr-FR" altLang="en-US"/>
          </a:p>
        </p:txBody>
      </p:sp>
      <p:pic>
        <p:nvPicPr>
          <p:cNvPr id="6" name="Immagine 5" descr="C:\Users\Stefano\AppData\Local\Microsoft\Windows\INetCacheContent.Word\P1000537 (FILEminimizer)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3723" cy="6858000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0" y="4839474"/>
            <a:ext cx="7068204" cy="1877437"/>
          </a:xfrm>
          <a:prstGeom prst="rect">
            <a:avLst/>
          </a:prstGeom>
          <a:solidFill>
            <a:srgbClr val="0523A3"/>
          </a:solidFill>
        </p:spPr>
        <p:txBody>
          <a:bodyPr wrap="square" rtlCol="0">
            <a:spAutoFit/>
          </a:bodyPr>
          <a:lstStyle/>
          <a:p>
            <a:r>
              <a:rPr lang="fr-FR" sz="2800" smtClean="0">
                <a:solidFill>
                  <a:srgbClr val="FFC000"/>
                </a:solidFill>
              </a:rPr>
              <a:t>Point de vue du personnel sur place :</a:t>
            </a:r>
          </a:p>
          <a:p>
            <a:pPr lvl="1" algn="r"/>
            <a:r>
              <a:rPr lang="fr-FR" sz="2800" smtClean="0">
                <a:solidFill>
                  <a:schemeClr val="bg1"/>
                </a:solidFill>
              </a:rPr>
              <a:t>« L'hélicoptère peut nous voir </a:t>
            </a:r>
            <a:br>
              <a:rPr lang="fr-FR" sz="2800" smtClean="0">
                <a:solidFill>
                  <a:schemeClr val="bg1"/>
                </a:solidFill>
              </a:rPr>
            </a:br>
            <a:r>
              <a:rPr lang="fr-FR" sz="2800" smtClean="0">
                <a:solidFill>
                  <a:schemeClr val="bg1"/>
                </a:solidFill>
              </a:rPr>
              <a:t>à plusieurs kilomètres d'ici.</a:t>
            </a:r>
          </a:p>
          <a:p>
            <a:pPr lvl="1" algn="r"/>
            <a:r>
              <a:rPr lang="fr-FR" sz="2800" smtClean="0">
                <a:solidFill>
                  <a:schemeClr val="bg1"/>
                </a:solidFill>
              </a:rPr>
              <a:t>Il ne peut pas nous manquer ! »</a:t>
            </a:r>
            <a:endParaRPr lang="fr-FR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912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12</a:t>
            </a:fld>
            <a:endParaRPr lang="fr-FR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29" b="-42"/>
          <a:stretch>
            <a:fillRect/>
          </a:stretch>
        </p:blipFill>
        <p:spPr>
          <a:xfrm>
            <a:off x="-12758" y="0"/>
            <a:ext cx="7753109" cy="6858000"/>
          </a:xfrm>
          <a:prstGeom prst="rect">
            <a:avLst/>
          </a:prstGeom>
        </p:spPr>
      </p:pic>
      <p:sp>
        <p:nvSpPr>
          <p:cNvPr id="7" name="Casella di testo 11"/>
          <p:cNvSpPr txBox="1"/>
          <p:nvPr/>
        </p:nvSpPr>
        <p:spPr>
          <a:xfrm rot="4321221">
            <a:off x="4683847" y="4038235"/>
            <a:ext cx="3172679" cy="53092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600" b="1" u="sng" smtClean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Route principale ascendante</a:t>
            </a:r>
            <a:endParaRPr lang="fr-FR" sz="16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Casella di testo 14"/>
          <p:cNvSpPr txBox="1"/>
          <p:nvPr/>
        </p:nvSpPr>
        <p:spPr>
          <a:xfrm rot="3087555">
            <a:off x="1289314" y="4348665"/>
            <a:ext cx="4237747" cy="53092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600" smtClean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Ancienne route secondaire descendante</a:t>
            </a:r>
            <a:endParaRPr lang="fr-FR" sz="16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Ovale 8"/>
          <p:cNvSpPr/>
          <p:nvPr/>
        </p:nvSpPr>
        <p:spPr>
          <a:xfrm>
            <a:off x="2331563" y="937422"/>
            <a:ext cx="795583" cy="7963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0" name="Ovale 9"/>
          <p:cNvSpPr/>
          <p:nvPr/>
        </p:nvSpPr>
        <p:spPr>
          <a:xfrm>
            <a:off x="5112152" y="5812997"/>
            <a:ext cx="795583" cy="7963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pic>
        <p:nvPicPr>
          <p:cNvPr id="11" name="Immagine 10" descr="C:\Users\Stefano\AppData\Local\Microsoft\Windows\INetCacheContent.Word\mi-17_silhouette_top_v2-2400px 1.pn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728408">
            <a:off x="6451374" y="7193132"/>
            <a:ext cx="954055" cy="7947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613" y="2818926"/>
            <a:ext cx="1401987" cy="277529"/>
          </a:xfrm>
          <a:prstGeom prst="rect">
            <a:avLst/>
          </a:prstGeom>
        </p:spPr>
      </p:pic>
      <p:sp>
        <p:nvSpPr>
          <p:cNvPr id="18" name="CasellaDiTesto 17"/>
          <p:cNvSpPr txBox="1"/>
          <p:nvPr/>
        </p:nvSpPr>
        <p:spPr>
          <a:xfrm>
            <a:off x="6928402" y="-3447"/>
            <a:ext cx="2215597" cy="6861448"/>
          </a:xfrm>
          <a:prstGeom prst="rect">
            <a:avLst/>
          </a:prstGeom>
          <a:solidFill>
            <a:srgbClr val="0523A3"/>
          </a:solidFill>
        </p:spPr>
        <p:txBody>
          <a:bodyPr wrap="square" rtlCol="0" anchor="ctr" anchorCtr="0">
            <a:noAutofit/>
          </a:bodyPr>
          <a:lstStyle/>
          <a:p>
            <a:r>
              <a:rPr lang="fr-FR" sz="2400" smtClean="0">
                <a:solidFill>
                  <a:srgbClr val="FFC000"/>
                </a:solidFill>
              </a:rPr>
              <a:t>Le</a:t>
            </a:r>
          </a:p>
          <a:p>
            <a:r>
              <a:rPr lang="fr-FR" sz="2400" smtClean="0">
                <a:solidFill>
                  <a:srgbClr val="FFC000"/>
                </a:solidFill>
              </a:rPr>
              <a:t>pilote</a:t>
            </a:r>
          </a:p>
          <a:p>
            <a:r>
              <a:rPr lang="fr-FR" sz="2400" smtClean="0">
                <a:solidFill>
                  <a:srgbClr val="FFC000"/>
                </a:solidFill>
              </a:rPr>
              <a:t>survole</a:t>
            </a:r>
          </a:p>
          <a:p>
            <a:r>
              <a:rPr lang="fr-FR" sz="2400" smtClean="0">
                <a:solidFill>
                  <a:srgbClr val="FFC000"/>
                </a:solidFill>
              </a:rPr>
              <a:t>la</a:t>
            </a:r>
          </a:p>
          <a:p>
            <a:r>
              <a:rPr lang="fr-FR" sz="2400" smtClean="0">
                <a:solidFill>
                  <a:srgbClr val="FFC000"/>
                </a:solidFill>
              </a:rPr>
              <a:t>route</a:t>
            </a:r>
          </a:p>
          <a:p>
            <a:r>
              <a:rPr lang="fr-FR" sz="2400" smtClean="0">
                <a:solidFill>
                  <a:srgbClr val="FFC000"/>
                </a:solidFill>
              </a:rPr>
              <a:t>principale</a:t>
            </a:r>
          </a:p>
          <a:p>
            <a:r>
              <a:rPr lang="fr-FR" sz="2400" smtClean="0">
                <a:solidFill>
                  <a:srgbClr val="FFC000"/>
                </a:solidFill>
              </a:rPr>
              <a:t>qui relie</a:t>
            </a:r>
          </a:p>
          <a:p>
            <a:r>
              <a:rPr lang="fr-FR" sz="2400" smtClean="0">
                <a:solidFill>
                  <a:srgbClr val="FFC000"/>
                </a:solidFill>
              </a:rPr>
              <a:t>Paternò</a:t>
            </a:r>
            <a:endParaRPr lang="fr-FR" sz="2400">
              <a:solidFill>
                <a:srgbClr val="FFC000"/>
              </a:solidFill>
            </a:endParaRPr>
          </a:p>
          <a:p>
            <a:r>
              <a:rPr lang="fr-FR" sz="2400" smtClean="0">
                <a:solidFill>
                  <a:srgbClr val="FFC000"/>
                </a:solidFill>
              </a:rPr>
              <a:t>à</a:t>
            </a:r>
          </a:p>
          <a:p>
            <a:r>
              <a:rPr lang="fr-FR" sz="2400" smtClean="0">
                <a:solidFill>
                  <a:srgbClr val="FFC000"/>
                </a:solidFill>
              </a:rPr>
              <a:t>Adrano</a:t>
            </a:r>
            <a:endParaRPr lang="fr-FR" sz="2400">
              <a:solidFill>
                <a:srgbClr val="FFC000"/>
              </a:solidFill>
            </a:endParaRPr>
          </a:p>
          <a:p>
            <a:endParaRPr lang="fr-FR" sz="1200">
              <a:solidFill>
                <a:srgbClr val="FFC000"/>
              </a:solidFill>
            </a:endParaRPr>
          </a:p>
          <a:p>
            <a:pPr algn="ctr"/>
            <a:r>
              <a:rPr lang="fr-FR" sz="2400" smtClean="0">
                <a:solidFill>
                  <a:srgbClr val="FFC000"/>
                </a:solidFill>
              </a:rPr>
              <a:t>-</a:t>
            </a:r>
          </a:p>
          <a:p>
            <a:endParaRPr lang="fr-FR" sz="1200">
              <a:solidFill>
                <a:srgbClr val="FFC000"/>
              </a:solidFill>
            </a:endParaRPr>
          </a:p>
          <a:p>
            <a:r>
              <a:rPr lang="fr-FR" sz="2400" smtClean="0">
                <a:solidFill>
                  <a:srgbClr val="FFC000"/>
                </a:solidFill>
              </a:rPr>
              <a:t>Les informations</a:t>
            </a:r>
          </a:p>
          <a:p>
            <a:r>
              <a:rPr lang="fr-FR" sz="2400" smtClean="0">
                <a:solidFill>
                  <a:srgbClr val="FFC000"/>
                </a:solidFill>
              </a:rPr>
              <a:t>ne sont pas</a:t>
            </a:r>
          </a:p>
          <a:p>
            <a:r>
              <a:rPr lang="fr-FR" sz="2400" smtClean="0">
                <a:solidFill>
                  <a:srgbClr val="FFC000"/>
                </a:solidFill>
              </a:rPr>
              <a:t>assez</a:t>
            </a:r>
          </a:p>
          <a:p>
            <a:r>
              <a:rPr lang="fr-FR" sz="2400" smtClean="0">
                <a:solidFill>
                  <a:srgbClr val="FFC000"/>
                </a:solidFill>
              </a:rPr>
              <a:t>précises</a:t>
            </a:r>
            <a:endParaRPr lang="fr-FR" sz="240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83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0" fill="hold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0" fill="hold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0" fill="hold"/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0" fill="hold"/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0" fill="hold"/>
                                        <p:tgtEl>
                                          <p:spTgt spid="1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0" fill="hold"/>
                                        <p:tgtEl>
                                          <p:spTgt spid="1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0" fill="hold"/>
                                        <p:tgtEl>
                                          <p:spTgt spid="1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0" fill="hold"/>
                                        <p:tgtEl>
                                          <p:spTgt spid="1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0" fill="hold"/>
                                        <p:tgtEl>
                                          <p:spTgt spid="1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0" fill="hold"/>
                                        <p:tgtEl>
                                          <p:spTgt spid="1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0" fill="hold"/>
                                        <p:tgtEl>
                                          <p:spTgt spid="1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0" fill="hold"/>
                                        <p:tgtEl>
                                          <p:spTgt spid="1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64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11111E-6 -2.96296E-6 L -0.21788 -0.74328 " pathEditMode="relative" rAng="0" ptsTypes="AA">
                                      <p:cBhvr>
                                        <p:cTn id="66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03" y="-3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3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1682" name="Picture 2" descr="Bronte -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981"/>
          <a:stretch>
            <a:fillRect/>
          </a:stretch>
        </p:blipFill>
        <p:spPr bwMode="auto">
          <a:xfrm>
            <a:off x="-36512" y="4763"/>
            <a:ext cx="9180512" cy="5944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asella di testo 39"/>
          <p:cNvSpPr txBox="1"/>
          <p:nvPr/>
        </p:nvSpPr>
        <p:spPr>
          <a:xfrm rot="21196927">
            <a:off x="-887754" y="989591"/>
            <a:ext cx="5286372" cy="662176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600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Ancienne route secondaire descendante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Ovale 12"/>
          <p:cNvSpPr/>
          <p:nvPr/>
        </p:nvSpPr>
        <p:spPr>
          <a:xfrm>
            <a:off x="4536236" y="1302484"/>
            <a:ext cx="1836028" cy="647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100" b="1" smtClean="0">
                <a:solidFill>
                  <a:srgbClr val="FF0000"/>
                </a:solidFill>
                <a:effectLst/>
              </a:rPr>
              <a:t>ADRANO</a:t>
            </a:r>
            <a:endParaRPr lang="fr-FR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Casella di testo 38"/>
          <p:cNvSpPr txBox="1"/>
          <p:nvPr/>
        </p:nvSpPr>
        <p:spPr>
          <a:xfrm rot="19155371">
            <a:off x="5621100" y="3675761"/>
            <a:ext cx="3957995" cy="66217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600" b="1" u="sng" smtClean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Route principale ascendante</a:t>
            </a:r>
            <a:endParaRPr lang="fr-FR" sz="16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105" y="1699434"/>
            <a:ext cx="1748742" cy="346136"/>
          </a:xfrm>
          <a:prstGeom prst="rect">
            <a:avLst/>
          </a:prstGeom>
          <a:scene3d>
            <a:camera prst="orthographicFront">
              <a:rot lat="0" lon="3600000" rev="20400000"/>
            </a:camera>
            <a:lightRig rig="threePt" dir="t"/>
          </a:scene3d>
        </p:spPr>
      </p:pic>
      <p:sp>
        <p:nvSpPr>
          <p:cNvPr id="17" name="CasellaDiTesto 16"/>
          <p:cNvSpPr txBox="1"/>
          <p:nvPr/>
        </p:nvSpPr>
        <p:spPr>
          <a:xfrm>
            <a:off x="-34632" y="5326837"/>
            <a:ext cx="9178631" cy="1569660"/>
          </a:xfrm>
          <a:prstGeom prst="rect">
            <a:avLst/>
          </a:prstGeom>
          <a:solidFill>
            <a:srgbClr val="0523A3"/>
          </a:solidFill>
        </p:spPr>
        <p:txBody>
          <a:bodyPr wrap="square" rtlCol="0">
            <a:spAutoFit/>
          </a:bodyPr>
          <a:lstStyle/>
          <a:p>
            <a:endParaRPr lang="fr-FR">
              <a:solidFill>
                <a:srgbClr val="FFC000"/>
              </a:solidFill>
            </a:endParaRPr>
          </a:p>
          <a:p>
            <a:pPr marL="355600"/>
            <a:r>
              <a:rPr lang="fr-FR" smtClean="0">
                <a:solidFill>
                  <a:schemeClr val="bg1"/>
                </a:solidFill>
              </a:rPr>
              <a:t>Point de vue du pilote</a:t>
            </a:r>
          </a:p>
          <a:p>
            <a:endParaRPr lang="fr-FR">
              <a:solidFill>
                <a:schemeClr val="bg1"/>
              </a:solidFill>
            </a:endParaRPr>
          </a:p>
        </p:txBody>
      </p:sp>
      <p:pic>
        <p:nvPicPr>
          <p:cNvPr id="71683" name="Picture 3" descr="mi-17_silhouette_top_v2-2400px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30073">
            <a:off x="3783014" y="4730966"/>
            <a:ext cx="2445529" cy="203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893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727" b="16917"/>
          <a:stretch>
            <a:fillRect/>
          </a:stretch>
        </p:blipFill>
        <p:spPr>
          <a:xfrm>
            <a:off x="0" y="15691"/>
            <a:ext cx="9144000" cy="6842309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4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IDENTIFICATION DE LA ZONE</a:t>
            </a:r>
            <a:endParaRPr kumimoji="0" lang="fr-FR" sz="4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46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15</a:t>
            </a:fld>
            <a:endParaRPr lang="fr-FR" alt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smtClean="0"/>
              <a:t>R</a:t>
            </a:r>
            <a:r>
              <a:rPr lang="fr-FR" smtClean="0"/>
              <a:t>.</a:t>
            </a:r>
            <a:r>
              <a:rPr lang="fr-FR" sz="2000" smtClean="0"/>
              <a:t>O</a:t>
            </a:r>
            <a:r>
              <a:rPr lang="fr-FR" smtClean="0"/>
              <a:t>.</a:t>
            </a:r>
            <a:r>
              <a:rPr lang="fr-FR" sz="2000" smtClean="0"/>
              <a:t>M</a:t>
            </a:r>
            <a:r>
              <a:rPr lang="fr-FR" smtClean="0"/>
              <a:t>.</a:t>
            </a:r>
            <a:r>
              <a:rPr lang="fr-FR" sz="2000" smtClean="0"/>
              <a:t>A</a:t>
            </a:r>
            <a:r>
              <a:rPr lang="fr-FR" smtClean="0"/>
              <a:t>.  – REQUÊTE</a:t>
            </a:r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1"/>
            <a:ext cx="9180512" cy="6885385"/>
          </a:xfrm>
        </p:spPr>
      </p:pic>
      <p:sp>
        <p:nvSpPr>
          <p:cNvPr id="7" name="Rettangolo 6"/>
          <p:cNvSpPr/>
          <p:nvPr/>
        </p:nvSpPr>
        <p:spPr bwMode="auto">
          <a:xfrm>
            <a:off x="4067944" y="4784811"/>
            <a:ext cx="4824536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4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SIGNALEZ</a:t>
            </a:r>
          </a:p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4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VOTRE POSITION</a:t>
            </a:r>
            <a:endParaRPr kumimoji="0" lang="fr-FR" sz="4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8" name="Rettangolo 7"/>
          <p:cNvSpPr/>
          <p:nvPr/>
        </p:nvSpPr>
        <p:spPr bwMode="auto">
          <a:xfrm>
            <a:off x="1853112" y="936399"/>
            <a:ext cx="1404000" cy="687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1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rPr>
              <a:t>Nous sommes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1600" smtClean="0">
                <a:solidFill>
                  <a:schemeClr val="bg1"/>
                </a:solidFill>
              </a:rPr>
              <a:t>ici !</a:t>
            </a:r>
            <a:endParaRPr kumimoji="0" lang="fr-FR" sz="16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cxnSp>
        <p:nvCxnSpPr>
          <p:cNvPr id="10" name="Connettore 2 9"/>
          <p:cNvCxnSpPr/>
          <p:nvPr/>
        </p:nvCxnSpPr>
        <p:spPr bwMode="auto">
          <a:xfrm>
            <a:off x="2555776" y="1700808"/>
            <a:ext cx="0" cy="2952328"/>
          </a:xfrm>
          <a:prstGeom prst="straightConnector1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28464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IDENTIFICATION DE LA ZONE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smtClean="0"/>
              <a:t>IDENTIFIEZ ET SIGNALEZ L'ENDROIT GRÂCE :</a:t>
            </a:r>
          </a:p>
          <a:p>
            <a:pPr lvl="1"/>
            <a:r>
              <a:rPr lang="fr-FR" smtClean="0"/>
              <a:t>Aux coordonnées géographiques</a:t>
            </a:r>
          </a:p>
          <a:p>
            <a:pPr lvl="1"/>
            <a:r>
              <a:rPr lang="fr-FR" smtClean="0"/>
              <a:t>Aux réseaux sociaux (Google maps, Whatsapp, etc.)</a:t>
            </a:r>
          </a:p>
          <a:p>
            <a:pPr lvl="1"/>
            <a:r>
              <a:rPr lang="fr-FR" smtClean="0"/>
              <a:t>Centres urbains, villes</a:t>
            </a:r>
          </a:p>
          <a:p>
            <a:pPr lvl="1"/>
            <a:r>
              <a:rPr lang="fr-FR" smtClean="0"/>
              <a:t>Numéro et distance de la route/l'autoroute</a:t>
            </a:r>
          </a:p>
          <a:p>
            <a:pPr lvl="1"/>
            <a:r>
              <a:rPr lang="fr-FR" smtClean="0"/>
              <a:t>Rivière, pont, ouvrage de franchissement</a:t>
            </a:r>
          </a:p>
          <a:p>
            <a:pPr lvl="1"/>
            <a:r>
              <a:rPr lang="fr-FR" smtClean="0"/>
              <a:t>Lignes électriques</a:t>
            </a:r>
          </a:p>
          <a:p>
            <a:pPr lvl="1"/>
            <a:r>
              <a:rPr lang="fr-FR" smtClean="0"/>
              <a:t>Points de repère horizontaux, verticaux </a:t>
            </a:r>
          </a:p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16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8144873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IDENTIFICATION DE LA ZONE</a:t>
            </a:r>
            <a:endParaRPr lang="fr-FR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smtClean="0"/>
              <a:t>COORDONNÉES GÉOGRAPHIQUES</a:t>
            </a:r>
          </a:p>
          <a:p>
            <a:pPr lvl="1"/>
            <a:r>
              <a:rPr lang="fr-FR" smtClean="0"/>
              <a:t>Moyen de repérage le plus précis et le plus simple à utiliser pour le pilote</a:t>
            </a:r>
          </a:p>
          <a:p>
            <a:pPr lvl="1"/>
            <a:r>
              <a:rPr lang="fr-FR" smtClean="0"/>
              <a:t>Disponibles sur la plupart des smartphones (tenez-vous au fait des dernières technologies !)</a:t>
            </a:r>
          </a:p>
          <a:p>
            <a:pPr lvl="1"/>
            <a:r>
              <a:rPr lang="fr-FR" smtClean="0"/>
              <a:t>APPRENEZ À LES DÉCHIFFRER !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17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3595143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IDENTIFICATION DE LA ZONE</a:t>
            </a:r>
            <a:endParaRPr lang="fr-FR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139825"/>
            <a:ext cx="8507413" cy="5102225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fr-FR" smtClean="0"/>
              <a:t>COORDONNÉES GÉOGRAPHIQUES</a:t>
            </a:r>
          </a:p>
          <a:p>
            <a:pPr lvl="1">
              <a:spcBef>
                <a:spcPts val="0"/>
              </a:spcBef>
            </a:pPr>
            <a:r>
              <a:rPr lang="fr-FR" smtClean="0"/>
              <a:t>Les coordonnées peuvent s'afficher de 3 manières différentes :</a:t>
            </a:r>
          </a:p>
          <a:p>
            <a:pPr marL="985838" lvl="1" indent="0">
              <a:spcBef>
                <a:spcPts val="0"/>
              </a:spcBef>
              <a:buNone/>
            </a:pPr>
            <a:r>
              <a:rPr lang="fr-FR" b="1" smtClean="0"/>
              <a:t>Degrés, minutes, secondes :</a:t>
            </a:r>
            <a:r>
              <a:rPr lang="fr-FR" smtClean="0"/>
              <a:t>	37</a:t>
            </a:r>
            <a:r>
              <a:rPr lang="fr-FR" sz="4800" smtClean="0">
                <a:solidFill>
                  <a:srgbClr val="FF0000"/>
                </a:solidFill>
              </a:rPr>
              <a:t>°</a:t>
            </a:r>
            <a:r>
              <a:rPr lang="fr-FR" smtClean="0"/>
              <a:t> 37</a:t>
            </a:r>
            <a:r>
              <a:rPr lang="fr-FR" sz="4800" smtClean="0">
                <a:solidFill>
                  <a:srgbClr val="FF0000"/>
                </a:solidFill>
              </a:rPr>
              <a:t>'</a:t>
            </a:r>
            <a:r>
              <a:rPr lang="fr-FR" smtClean="0"/>
              <a:t> 47.20</a:t>
            </a:r>
            <a:r>
              <a:rPr lang="fr-FR" sz="4800" smtClean="0">
                <a:solidFill>
                  <a:srgbClr val="FF0000"/>
                </a:solidFill>
              </a:rPr>
              <a:t>"</a:t>
            </a:r>
            <a:r>
              <a:rPr lang="fr-FR" smtClean="0"/>
              <a:t> N</a:t>
            </a:r>
          </a:p>
          <a:p>
            <a:pPr marL="985838" lvl="1" indent="0">
              <a:spcBef>
                <a:spcPts val="0"/>
              </a:spcBef>
              <a:buNone/>
            </a:pPr>
            <a:r>
              <a:rPr lang="fr-FR" b="1" smtClean="0"/>
              <a:t>Degrés, minutes décimales :</a:t>
            </a:r>
            <a:r>
              <a:rPr lang="fr-FR" smtClean="0"/>
              <a:t>	37</a:t>
            </a:r>
            <a:r>
              <a:rPr lang="fr-FR" sz="4800" smtClean="0">
                <a:solidFill>
                  <a:srgbClr val="FF0000"/>
                </a:solidFill>
              </a:rPr>
              <a:t>°</a:t>
            </a:r>
            <a:r>
              <a:rPr lang="fr-FR" smtClean="0"/>
              <a:t> 37</a:t>
            </a:r>
            <a:r>
              <a:rPr lang="fr-FR" sz="4800" smtClean="0">
                <a:solidFill>
                  <a:srgbClr val="FF0000"/>
                </a:solidFill>
              </a:rPr>
              <a:t>.</a:t>
            </a:r>
            <a:r>
              <a:rPr lang="fr-FR" smtClean="0"/>
              <a:t>787</a:t>
            </a:r>
            <a:r>
              <a:rPr lang="fr-FR" sz="4800" smtClean="0">
                <a:solidFill>
                  <a:srgbClr val="FF0000"/>
                </a:solidFill>
              </a:rPr>
              <a:t>'</a:t>
            </a:r>
            <a:r>
              <a:rPr lang="fr-FR" smtClean="0"/>
              <a:t> N</a:t>
            </a:r>
          </a:p>
          <a:p>
            <a:pPr marL="985838" lvl="1" indent="0">
              <a:spcBef>
                <a:spcPts val="0"/>
              </a:spcBef>
              <a:buNone/>
            </a:pPr>
            <a:r>
              <a:rPr lang="fr-FR" b="1" smtClean="0"/>
              <a:t>Degrés décimaux :</a:t>
            </a:r>
            <a:r>
              <a:rPr lang="fr-FR" smtClean="0"/>
              <a:t>		37</a:t>
            </a:r>
            <a:r>
              <a:rPr lang="fr-FR" sz="4800" smtClean="0">
                <a:solidFill>
                  <a:srgbClr val="FF0000"/>
                </a:solidFill>
              </a:rPr>
              <a:t>.</a:t>
            </a:r>
            <a:r>
              <a:rPr lang="fr-FR" smtClean="0"/>
              <a:t>629778</a:t>
            </a:r>
            <a:r>
              <a:rPr lang="fr-FR" sz="4800" smtClean="0">
                <a:solidFill>
                  <a:srgbClr val="FF0000"/>
                </a:solidFill>
              </a:rPr>
              <a:t>°</a:t>
            </a:r>
            <a:r>
              <a:rPr lang="fr-FR" smtClean="0"/>
              <a:t> N</a:t>
            </a:r>
            <a:endParaRPr lang="fr-FR"/>
          </a:p>
          <a:p>
            <a:pPr lvl="1">
              <a:spcBef>
                <a:spcPts val="0"/>
              </a:spcBef>
            </a:pPr>
            <a:r>
              <a:rPr lang="fr-FR" u="sng" smtClean="0"/>
              <a:t>Il est important de lire chaque symbole (degrés ° , minutes ' et secondes ") et chaque point/virgule dans l'ordre présenté. </a:t>
            </a:r>
          </a:p>
          <a:p>
            <a:pPr marL="985838" lvl="1" indent="0">
              <a:spcBef>
                <a:spcPts val="0"/>
              </a:spcBef>
              <a:buNone/>
            </a:pPr>
            <a:endParaRPr lang="fr-FR" sz="1800"/>
          </a:p>
          <a:p>
            <a:pPr marL="457200" lvl="1" indent="0">
              <a:spcBef>
                <a:spcPts val="0"/>
              </a:spcBef>
              <a:buNone/>
            </a:pPr>
            <a:r>
              <a:rPr lang="fr-FR" smtClean="0"/>
              <a:t>	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fr-FR" smtClean="0"/>
              <a:t>	</a:t>
            </a:r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18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3037052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smtClean="0"/>
              <a:t>R</a:t>
            </a:r>
            <a:r>
              <a:rPr lang="fr-FR" smtClean="0"/>
              <a:t>.</a:t>
            </a:r>
            <a:r>
              <a:rPr lang="fr-FR" sz="2000" smtClean="0"/>
              <a:t>O</a:t>
            </a:r>
            <a:r>
              <a:rPr lang="fr-FR" smtClean="0"/>
              <a:t>.</a:t>
            </a:r>
            <a:r>
              <a:rPr lang="fr-FR" sz="2000" smtClean="0"/>
              <a:t>M</a:t>
            </a:r>
            <a:r>
              <a:rPr lang="fr-FR" smtClean="0"/>
              <a:t>.</a:t>
            </a:r>
            <a:r>
              <a:rPr lang="fr-FR" sz="2000" smtClean="0"/>
              <a:t>A</a:t>
            </a:r>
            <a:r>
              <a:rPr lang="fr-FR" smtClean="0"/>
              <a:t>. – REQUÊTE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19</a:t>
            </a:fld>
            <a:endParaRPr lang="fr-FR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114152" cy="6858000"/>
          </a:xfrm>
          <a:prstGeom prst="rect">
            <a:avLst/>
          </a:prstGeom>
        </p:spPr>
      </p:pic>
      <p:sp>
        <p:nvSpPr>
          <p:cNvPr id="7" name="Casella di testo 46"/>
          <p:cNvSpPr txBox="1"/>
          <p:nvPr/>
        </p:nvSpPr>
        <p:spPr>
          <a:xfrm>
            <a:off x="4668524" y="764778"/>
            <a:ext cx="3240360" cy="3711372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fr-FR" sz="1400" b="1" u="sng" smtClean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LES COORDONNÉES SUIVANTES INDIQUENT TOUTES LE MÊME EMPLACEMENT :</a:t>
            </a:r>
          </a:p>
          <a:p>
            <a:pPr>
              <a:spcAft>
                <a:spcPts val="0"/>
              </a:spcAft>
            </a:pPr>
            <a:endParaRPr lang="fr-FR" sz="1400" b="1">
              <a:solidFill>
                <a:srgbClr val="FF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fr-FR" sz="1400" b="1" smtClean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Degrés, minutes, secondes :</a:t>
            </a:r>
            <a:endParaRPr lang="fr-FR" sz="14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spcAft>
                <a:spcPts val="0"/>
              </a:spcAft>
            </a:pPr>
            <a:r>
              <a:rPr lang="fr-FR" sz="1400" smtClean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37° 37' 47.20" N</a:t>
            </a:r>
            <a:endParaRPr lang="fr-FR" sz="14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spcAft>
                <a:spcPts val="0"/>
              </a:spcAft>
            </a:pPr>
            <a:r>
              <a:rPr lang="fr-FR" sz="1400" smtClean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14° 49' 54.86" E</a:t>
            </a:r>
            <a:endParaRPr lang="fr-FR" sz="14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spcAft>
                <a:spcPts val="0"/>
              </a:spcAft>
            </a:pPr>
            <a:r>
              <a:rPr lang="fr-FR" sz="1400" smtClean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 </a:t>
            </a:r>
            <a:endParaRPr lang="fr-FR" sz="14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fr-FR" sz="1400" b="1" smtClean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Degrés, minutes décimales :</a:t>
            </a:r>
            <a:endParaRPr lang="fr-FR" sz="14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spcAft>
                <a:spcPts val="0"/>
              </a:spcAft>
            </a:pPr>
            <a:r>
              <a:rPr lang="fr-FR" sz="1400" smtClean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37° 37.787' N</a:t>
            </a:r>
            <a:endParaRPr lang="fr-FR" sz="14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spcAft>
                <a:spcPts val="0"/>
              </a:spcAft>
            </a:pPr>
            <a:r>
              <a:rPr lang="fr-FR" sz="1400" smtClean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14° 49.914' E</a:t>
            </a:r>
            <a:endParaRPr lang="fr-FR" sz="14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spcAft>
                <a:spcPts val="0"/>
              </a:spcAft>
            </a:pPr>
            <a:r>
              <a:rPr lang="fr-FR" sz="1400" b="1" smtClean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 </a:t>
            </a:r>
            <a:endParaRPr lang="fr-FR" sz="14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fr-FR" sz="1400" b="1" smtClean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Degrés décimaux :</a:t>
            </a:r>
            <a:endParaRPr lang="fr-FR" sz="14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spcAft>
                <a:spcPts val="0"/>
              </a:spcAft>
            </a:pPr>
            <a:r>
              <a:rPr lang="fr-FR" sz="1400" smtClean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37.629778° N</a:t>
            </a:r>
            <a:endParaRPr lang="fr-FR" sz="14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spcAft>
                <a:spcPts val="0"/>
              </a:spcAft>
            </a:pPr>
            <a:r>
              <a:rPr lang="fr-FR" sz="1400" smtClean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14.831906° E</a:t>
            </a:r>
            <a:endParaRPr lang="fr-FR" sz="14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Freccia curva 7"/>
          <p:cNvSpPr/>
          <p:nvPr/>
        </p:nvSpPr>
        <p:spPr bwMode="auto">
          <a:xfrm rot="16200000" flipH="1">
            <a:off x="2435773" y="1364783"/>
            <a:ext cx="1728194" cy="2400243"/>
          </a:xfrm>
          <a:prstGeom prst="bentArrow">
            <a:avLst/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3"/>
              </a:buBlip>
              <a:tabLst/>
            </a:pPr>
            <a:endParaRPr kumimoji="0" lang="fr-FR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444750" y="3798866"/>
            <a:ext cx="1447800" cy="246221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smtClean="0">
                <a:solidFill>
                  <a:schemeClr val="bg1"/>
                </a:solidFill>
              </a:rPr>
              <a:t>Lieu de l'accident</a:t>
            </a:r>
            <a:endParaRPr lang="fr-FR" sz="1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325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NOTES </a:t>
            </a:r>
            <a:r>
              <a:rPr lang="en-GB" dirty="0" smtClean="0"/>
              <a:t>POUR LES INSTRUCTEURS</a:t>
            </a:r>
            <a:endParaRPr lang="en-GB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Cette</a:t>
            </a:r>
            <a:r>
              <a:rPr lang="en-GB" dirty="0" smtClean="0"/>
              <a:t> </a:t>
            </a:r>
            <a:r>
              <a:rPr lang="en-GB" dirty="0" err="1" smtClean="0"/>
              <a:t>présentation</a:t>
            </a:r>
            <a:r>
              <a:rPr lang="en-GB" dirty="0" smtClean="0"/>
              <a:t> s</a:t>
            </a:r>
            <a:r>
              <a:rPr lang="fr-FR" dirty="0"/>
              <a:t>'</a:t>
            </a:r>
            <a:r>
              <a:rPr lang="en-GB" dirty="0" err="1" smtClean="0"/>
              <a:t>adresse</a:t>
            </a:r>
            <a:r>
              <a:rPr lang="en-GB" dirty="0" smtClean="0"/>
              <a:t> au personnel de </a:t>
            </a:r>
            <a:r>
              <a:rPr lang="en-GB" dirty="0" err="1" smtClean="0"/>
              <a:t>secours</a:t>
            </a:r>
            <a:r>
              <a:rPr lang="en-GB" dirty="0" smtClean="0"/>
              <a:t> </a:t>
            </a:r>
            <a:r>
              <a:rPr lang="en-GB" dirty="0" err="1" smtClean="0"/>
              <a:t>sur</a:t>
            </a:r>
            <a:r>
              <a:rPr lang="en-GB" dirty="0" smtClean="0"/>
              <a:t> place (</a:t>
            </a:r>
            <a:r>
              <a:rPr lang="en-GB" dirty="0"/>
              <a:t>police, </a:t>
            </a:r>
            <a:r>
              <a:rPr lang="en-GB" dirty="0" err="1" smtClean="0"/>
              <a:t>pompiers</a:t>
            </a:r>
            <a:r>
              <a:rPr lang="en-GB" dirty="0" smtClean="0"/>
              <a:t>, </a:t>
            </a:r>
            <a:r>
              <a:rPr lang="en-GB" dirty="0"/>
              <a:t>ambulance, etc.) </a:t>
            </a:r>
            <a:r>
              <a:rPr lang="en-GB" dirty="0" err="1" smtClean="0"/>
              <a:t>nécessitant</a:t>
            </a:r>
            <a:r>
              <a:rPr lang="en-GB" dirty="0" smtClean="0"/>
              <a:t> </a:t>
            </a:r>
            <a:r>
              <a:rPr lang="en-GB" dirty="0" err="1" smtClean="0"/>
              <a:t>ou</a:t>
            </a:r>
            <a:r>
              <a:rPr lang="en-GB" dirty="0" smtClean="0"/>
              <a:t> attendant un </a:t>
            </a:r>
            <a:r>
              <a:rPr lang="en-GB" dirty="0" err="1" smtClean="0"/>
              <a:t>hélicoptère</a:t>
            </a:r>
            <a:r>
              <a:rPr lang="en-GB" dirty="0" smtClean="0"/>
              <a:t> </a:t>
            </a:r>
            <a:r>
              <a:rPr lang="en-GB" dirty="0" err="1" smtClean="0"/>
              <a:t>dans</a:t>
            </a:r>
            <a:r>
              <a:rPr lang="en-GB" dirty="0" smtClean="0"/>
              <a:t> la zone</a:t>
            </a:r>
            <a:endParaRPr lang="en-GB" dirty="0"/>
          </a:p>
          <a:p>
            <a:r>
              <a:rPr lang="en-GB" dirty="0" err="1" smtClean="0"/>
              <a:t>Revoyez</a:t>
            </a:r>
            <a:r>
              <a:rPr lang="en-GB" dirty="0" smtClean="0"/>
              <a:t> et </a:t>
            </a:r>
            <a:r>
              <a:rPr lang="en-GB" dirty="0" err="1" smtClean="0"/>
              <a:t>adaptez</a:t>
            </a:r>
            <a:r>
              <a:rPr lang="en-GB" dirty="0" smtClean="0"/>
              <a:t> la </a:t>
            </a:r>
            <a:r>
              <a:rPr lang="en-GB" dirty="0" err="1" smtClean="0"/>
              <a:t>présentation</a:t>
            </a:r>
            <a:r>
              <a:rPr lang="en-GB" dirty="0" smtClean="0"/>
              <a:t> en </a:t>
            </a:r>
            <a:r>
              <a:rPr lang="en-GB" dirty="0" err="1" smtClean="0"/>
              <a:t>fonction</a:t>
            </a:r>
            <a:r>
              <a:rPr lang="en-GB" dirty="0" smtClean="0"/>
              <a:t> de </a:t>
            </a:r>
            <a:r>
              <a:rPr lang="en-GB" dirty="0" err="1" smtClean="0"/>
              <a:t>vos</a:t>
            </a:r>
            <a:r>
              <a:rPr lang="en-GB" dirty="0" smtClean="0"/>
              <a:t> </a:t>
            </a:r>
            <a:r>
              <a:rPr lang="en-GB" dirty="0" err="1" smtClean="0"/>
              <a:t>besoins</a:t>
            </a:r>
            <a:r>
              <a:rPr lang="en-GB" dirty="0" smtClean="0"/>
              <a:t> de formation</a:t>
            </a:r>
            <a:endParaRPr lang="en-GB" dirty="0"/>
          </a:p>
          <a:p>
            <a:r>
              <a:rPr lang="en-GB" dirty="0" err="1" smtClean="0"/>
              <a:t>Reportez-vous</a:t>
            </a:r>
            <a:r>
              <a:rPr lang="en-GB" dirty="0" smtClean="0"/>
              <a:t> au « </a:t>
            </a:r>
            <a:r>
              <a:rPr lang="fr-FR" dirty="0" smtClean="0"/>
              <a:t>Manuel </a:t>
            </a:r>
            <a:r>
              <a:rPr lang="fr-FR" dirty="0"/>
              <a:t>de demande de mission </a:t>
            </a:r>
            <a:r>
              <a:rPr lang="fr-FR" dirty="0" smtClean="0"/>
              <a:t>par</a:t>
            </a:r>
            <a:r>
              <a:rPr lang="fr-FR" dirty="0" smtClean="0"/>
              <a:t> </a:t>
            </a:r>
            <a:r>
              <a:rPr lang="fr-FR" dirty="0" smtClean="0"/>
              <a:t>hélicoptère </a:t>
            </a:r>
            <a:r>
              <a:rPr lang="en-GB" dirty="0" smtClean="0"/>
              <a:t>» de l</a:t>
            </a:r>
            <a:r>
              <a:rPr lang="fr-FR" dirty="0" smtClean="0"/>
              <a:t>'</a:t>
            </a:r>
            <a:r>
              <a:rPr lang="en-GB" dirty="0" smtClean="0"/>
              <a:t>EHEST </a:t>
            </a:r>
            <a:r>
              <a:rPr lang="en-GB" dirty="0"/>
              <a:t>pour </a:t>
            </a:r>
            <a:r>
              <a:rPr lang="en-GB" dirty="0" smtClean="0"/>
              <a:t>plus de </a:t>
            </a:r>
            <a:r>
              <a:rPr lang="en-GB" dirty="0" err="1" smtClean="0"/>
              <a:t>détails</a:t>
            </a:r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  <a:endParaRPr lang="en-GB" altLang="en-US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6599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202" y="-27384"/>
            <a:ext cx="8158162" cy="792162"/>
          </a:xfrm>
        </p:spPr>
        <p:txBody>
          <a:bodyPr/>
          <a:lstStyle/>
          <a:p>
            <a:r>
              <a:rPr lang="fr-FR" b="1" smtClean="0"/>
              <a:t>R</a:t>
            </a:r>
            <a:r>
              <a:rPr lang="fr-FR" smtClean="0"/>
              <a:t>.</a:t>
            </a:r>
            <a:r>
              <a:rPr lang="fr-FR" sz="2000" smtClean="0"/>
              <a:t>O</a:t>
            </a:r>
            <a:r>
              <a:rPr lang="fr-FR" smtClean="0"/>
              <a:t>.</a:t>
            </a:r>
            <a:r>
              <a:rPr lang="fr-FR" sz="2000" smtClean="0"/>
              <a:t>M</a:t>
            </a:r>
            <a:r>
              <a:rPr lang="fr-FR" smtClean="0"/>
              <a:t>.</a:t>
            </a:r>
            <a:r>
              <a:rPr lang="fr-FR" sz="2000" smtClean="0"/>
              <a:t>A</a:t>
            </a:r>
            <a:r>
              <a:rPr lang="fr-FR" smtClean="0"/>
              <a:t>. – REQUÊTE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1170727" y="6524625"/>
            <a:ext cx="5184675" cy="333375"/>
          </a:xfrm>
        </p:spPr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428427" y="6524625"/>
            <a:ext cx="647055" cy="333375"/>
          </a:xfrm>
        </p:spPr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20</a:t>
            </a:fld>
            <a:endParaRPr lang="fr-FR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08886" y="-27384"/>
            <a:ext cx="9952886" cy="6885384"/>
          </a:xfrm>
          <a:prstGeom prst="rect">
            <a:avLst/>
          </a:prstGeom>
        </p:spPr>
      </p:pic>
      <p:sp>
        <p:nvSpPr>
          <p:cNvPr id="7" name="Fumetto: rettangolo 6"/>
          <p:cNvSpPr/>
          <p:nvPr/>
        </p:nvSpPr>
        <p:spPr>
          <a:xfrm rot="10800000">
            <a:off x="5527586" y="3293971"/>
            <a:ext cx="3455096" cy="3387613"/>
          </a:xfrm>
          <a:prstGeom prst="wedgeRectCallout">
            <a:avLst>
              <a:gd name="adj1" fmla="val 31713"/>
              <a:gd name="adj2" fmla="val 81811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100" smtClean="0">
                <a:effectLst/>
              </a:rPr>
              <a:t> </a:t>
            </a:r>
            <a:endParaRPr lang="fr-FR" sz="1100">
              <a:effectLst/>
            </a:endParaRPr>
          </a:p>
        </p:txBody>
      </p:sp>
      <p:pic>
        <p:nvPicPr>
          <p:cNvPr id="8" name="Immagin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9299" y="3446931"/>
            <a:ext cx="3171670" cy="308169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cxnSp>
        <p:nvCxnSpPr>
          <p:cNvPr id="9" name="Connettore diritto 8"/>
          <p:cNvCxnSpPr/>
          <p:nvPr/>
        </p:nvCxnSpPr>
        <p:spPr>
          <a:xfrm flipH="1">
            <a:off x="1605350" y="1916832"/>
            <a:ext cx="4364160" cy="401465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/>
          <p:cNvCxnSpPr/>
          <p:nvPr/>
        </p:nvCxnSpPr>
        <p:spPr>
          <a:xfrm flipH="1">
            <a:off x="6322156" y="3995432"/>
            <a:ext cx="1854208" cy="193605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 di testo 53"/>
          <p:cNvSpPr txBox="1"/>
          <p:nvPr/>
        </p:nvSpPr>
        <p:spPr>
          <a:xfrm rot="18910440">
            <a:off x="2612792" y="3044891"/>
            <a:ext cx="2269033" cy="942728"/>
          </a:xfrm>
          <a:prstGeom prst="rect">
            <a:avLst/>
          </a:prstGeom>
          <a:noFill/>
          <a:ln w="38100">
            <a:noFill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fr-FR" sz="1800" b="1" smtClean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Verdana" panose="020B0604030504040204" pitchFamily="34" charset="0"/>
              </a:rPr>
              <a:t>40 km</a:t>
            </a:r>
            <a:endParaRPr lang="fr-FR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Casella di testo 54"/>
          <p:cNvSpPr txBox="1"/>
          <p:nvPr/>
        </p:nvSpPr>
        <p:spPr>
          <a:xfrm rot="18721812">
            <a:off x="5944703" y="4102991"/>
            <a:ext cx="2269034" cy="942728"/>
          </a:xfrm>
          <a:prstGeom prst="rect">
            <a:avLst/>
          </a:prstGeom>
          <a:noFill/>
          <a:ln w="38100">
            <a:noFill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fr-FR" sz="1800" b="1" smtClean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Verdana" panose="020B0604030504040204" pitchFamily="34" charset="0"/>
              </a:rPr>
              <a:t>1 km</a:t>
            </a:r>
            <a:endParaRPr lang="fr-FR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Casella di testo 48"/>
          <p:cNvSpPr txBox="1"/>
          <p:nvPr/>
        </p:nvSpPr>
        <p:spPr>
          <a:xfrm>
            <a:off x="146655" y="116632"/>
            <a:ext cx="4497353" cy="2812806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1">
              <a:spcAft>
                <a:spcPts val="0"/>
              </a:spcAft>
            </a:pPr>
            <a:r>
              <a:rPr lang="fr-FR" sz="1200" b="1" smtClean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Lieu de l'accident :</a:t>
            </a:r>
            <a:endParaRPr lang="fr-FR" sz="12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6780" lvl="1">
              <a:spcAft>
                <a:spcPts val="0"/>
              </a:spcAft>
            </a:pPr>
            <a:r>
              <a:rPr lang="fr-FR" sz="1200" smtClean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37° 37' 47.20" N	14° 49' 54.86" E</a:t>
            </a:r>
          </a:p>
          <a:p>
            <a:pPr>
              <a:spcAft>
                <a:spcPts val="0"/>
              </a:spcAft>
            </a:pPr>
            <a:endParaRPr lang="fr-FR" sz="1200" b="1">
              <a:solidFill>
                <a:srgbClr val="FF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fr-FR" sz="1200" b="1" u="sng" smtClean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LES COORDONNÉES SUIVANTES COMPORTENT LES MÊMES CHIFFRES, MAIS INDIQUENT DES EMPLACEMENTS QUI NE CORRESPONDENT PAS AU LIEU DE L'ACCIDENT :</a:t>
            </a:r>
          </a:p>
          <a:p>
            <a:pPr>
              <a:spcAft>
                <a:spcPts val="0"/>
              </a:spcAft>
            </a:pPr>
            <a:endParaRPr lang="fr-FR" sz="1200">
              <a:solidFill>
                <a:srgbClr val="FF0000"/>
              </a:solidFill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spcAft>
                <a:spcPts val="0"/>
              </a:spcAft>
            </a:pPr>
            <a:r>
              <a:rPr lang="fr-FR" sz="1200" b="1" smtClean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Coordonnées erronées 1 :</a:t>
            </a:r>
            <a:endParaRPr lang="fr-FR" sz="12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6780" lvl="1">
              <a:spcAft>
                <a:spcPts val="0"/>
              </a:spcAft>
            </a:pPr>
            <a:r>
              <a:rPr lang="fr-FR" sz="1200" smtClean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37° 37.4720’ N	14° 49.5486’ E</a:t>
            </a:r>
            <a:endParaRPr lang="fr-FR" sz="12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6780" lvl="1">
              <a:spcAft>
                <a:spcPts val="0"/>
              </a:spcAft>
            </a:pPr>
            <a:r>
              <a:rPr lang="fr-FR" sz="1200" b="1" smtClean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 </a:t>
            </a:r>
            <a:endParaRPr lang="fr-FR" sz="12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spcAft>
                <a:spcPts val="0"/>
              </a:spcAft>
            </a:pPr>
            <a:r>
              <a:rPr lang="fr-FR" sz="1200" b="1" smtClean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Coordonnées erronées 2 :</a:t>
            </a:r>
            <a:endParaRPr lang="fr-FR" sz="12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6780" lvl="1">
              <a:spcAft>
                <a:spcPts val="0"/>
              </a:spcAft>
            </a:pPr>
            <a:r>
              <a:rPr lang="fr-FR" sz="1200" smtClean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37.374720° N	14.495486° E</a:t>
            </a:r>
            <a:endParaRPr lang="fr-FR" sz="12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5321300" y="1218869"/>
            <a:ext cx="1447800" cy="246221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smtClean="0">
                <a:solidFill>
                  <a:schemeClr val="bg1"/>
                </a:solidFill>
              </a:rPr>
              <a:t>Lieu de l'accident</a:t>
            </a:r>
            <a:endParaRPr lang="fr-FR" sz="1600">
              <a:solidFill>
                <a:schemeClr val="bg1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6029325" y="1518267"/>
            <a:ext cx="2268000" cy="246221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smtClean="0">
                <a:solidFill>
                  <a:schemeClr val="bg1"/>
                </a:solidFill>
              </a:rPr>
              <a:t>Coordonnées erronées 1</a:t>
            </a:r>
            <a:endParaRPr lang="fr-FR" sz="1600">
              <a:solidFill>
                <a:schemeClr val="bg1"/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1238250" y="6033117"/>
            <a:ext cx="2381250" cy="246221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smtClean="0">
                <a:solidFill>
                  <a:schemeClr val="bg1"/>
                </a:solidFill>
              </a:rPr>
              <a:t>Coordonnées erronées 2</a:t>
            </a:r>
            <a:endParaRPr lang="fr-FR" sz="1600">
              <a:solidFill>
                <a:schemeClr val="bg1"/>
              </a:solidFill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7339013" y="3611567"/>
            <a:ext cx="849312" cy="338554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100" smtClean="0">
                <a:solidFill>
                  <a:schemeClr val="bg1"/>
                </a:solidFill>
              </a:rPr>
              <a:t>Lieu de l'accident</a:t>
            </a:r>
            <a:endParaRPr lang="fr-FR" sz="1100">
              <a:solidFill>
                <a:schemeClr val="bg1"/>
              </a:solidFill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6124575" y="5930900"/>
            <a:ext cx="1428750" cy="169277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100" smtClean="0">
                <a:solidFill>
                  <a:schemeClr val="bg1"/>
                </a:solidFill>
              </a:rPr>
              <a:t>Coordonnées erronées 1</a:t>
            </a:r>
            <a:endParaRPr lang="fr-FR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1674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/>
          <p:cNvSpPr/>
          <p:nvPr/>
        </p:nvSpPr>
        <p:spPr bwMode="auto">
          <a:xfrm>
            <a:off x="0" y="836712"/>
            <a:ext cx="7308304" cy="1326752"/>
          </a:xfrm>
          <a:prstGeom prst="rect">
            <a:avLst/>
          </a:prstGeom>
          <a:solidFill>
            <a:srgbClr val="FDFDFD"/>
          </a:solidFill>
          <a:ln>
            <a:solidFill>
              <a:schemeClr val="bg1">
                <a:lumMod val="85000"/>
              </a:schemeClr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kumimoji="0" lang="fr-FR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IDENTIFICATION DE LA ZONE</a:t>
            </a:r>
            <a:endParaRPr lang="fr-FR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2130" y="2950447"/>
            <a:ext cx="2844316" cy="2844316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21</a:t>
            </a:fld>
            <a:endParaRPr lang="fr-FR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133" y="2780928"/>
            <a:ext cx="4320480" cy="318335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Rettangolo 10"/>
          <p:cNvSpPr/>
          <p:nvPr/>
        </p:nvSpPr>
        <p:spPr bwMode="auto">
          <a:xfrm>
            <a:off x="0" y="1001169"/>
            <a:ext cx="7164288" cy="997839"/>
          </a:xfrm>
          <a:prstGeom prst="rect">
            <a:avLst/>
          </a:prstGeom>
          <a:solidFill>
            <a:srgbClr val="35B623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Apprenez à tirer profit des réseaux sociaux…</a:t>
            </a:r>
            <a:endParaRPr kumimoji="0" lang="fr-FR" sz="2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9" name="Freccia in giù 8"/>
          <p:cNvSpPr/>
          <p:nvPr/>
        </p:nvSpPr>
        <p:spPr bwMode="auto">
          <a:xfrm rot="2230461">
            <a:off x="4670106" y="1768535"/>
            <a:ext cx="665405" cy="1384024"/>
          </a:xfrm>
          <a:prstGeom prst="downArrow">
            <a:avLst/>
          </a:prstGeom>
          <a:solidFill>
            <a:srgbClr val="35B623"/>
          </a:solidFill>
          <a:ln w="571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4"/>
              </a:buBlip>
              <a:tabLst/>
            </a:pPr>
            <a:endParaRPr kumimoji="0" lang="fr-FR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10" name="Freccia in giù 9"/>
          <p:cNvSpPr/>
          <p:nvPr/>
        </p:nvSpPr>
        <p:spPr bwMode="auto">
          <a:xfrm rot="8440794">
            <a:off x="3405337" y="5362357"/>
            <a:ext cx="665405" cy="1384024"/>
          </a:xfrm>
          <a:prstGeom prst="downArrow">
            <a:avLst/>
          </a:prstGeom>
          <a:solidFill>
            <a:srgbClr val="35B623"/>
          </a:solidFill>
          <a:ln w="571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4"/>
              </a:buBlip>
              <a:tabLst/>
            </a:pPr>
            <a:endParaRPr kumimoji="0" lang="fr-FR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2877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163180" y="-27384"/>
            <a:ext cx="8158162" cy="792162"/>
          </a:xfrm>
        </p:spPr>
        <p:txBody>
          <a:bodyPr/>
          <a:lstStyle/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989345" y="6524625"/>
            <a:ext cx="5184675" cy="333375"/>
          </a:xfrm>
        </p:spPr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247045" y="6524625"/>
            <a:ext cx="647055" cy="333375"/>
          </a:xfrm>
        </p:spPr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22</a:t>
            </a:fld>
            <a:endParaRPr lang="fr-FR" altLang="en-US"/>
          </a:p>
        </p:txBody>
      </p:sp>
      <p:sp>
        <p:nvSpPr>
          <p:cNvPr id="7" name="Segnaposto contenuto 6"/>
          <p:cNvSpPr>
            <a:spLocks noGrp="1"/>
          </p:cNvSpPr>
          <p:nvPr>
            <p:ph idx="1"/>
          </p:nvPr>
        </p:nvSpPr>
        <p:spPr>
          <a:xfrm>
            <a:off x="-533068" y="1279525"/>
            <a:ext cx="8507413" cy="5102225"/>
          </a:xfrm>
        </p:spPr>
        <p:txBody>
          <a:bodyPr/>
          <a:lstStyle/>
          <a:p>
            <a:endParaRPr lang="fr-FR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77065" y="1"/>
            <a:ext cx="10168012" cy="6858000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 bwMode="auto">
          <a:xfrm>
            <a:off x="-198448" y="255895"/>
            <a:ext cx="6535076" cy="880755"/>
          </a:xfrm>
          <a:prstGeom prst="rect">
            <a:avLst/>
          </a:prstGeom>
          <a:solidFill>
            <a:srgbClr val="675F44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Quelques</a:t>
            </a:r>
            <a:r>
              <a:rPr kumimoji="0" lang="fr-FR" sz="36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références possibles…</a:t>
            </a:r>
            <a:endParaRPr kumimoji="0" lang="fr-FR" sz="3600" b="0" i="0" u="none" strike="noStrike" cap="none" normalizeH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10" name="Rettangolo 9"/>
          <p:cNvSpPr/>
          <p:nvPr/>
        </p:nvSpPr>
        <p:spPr bwMode="auto">
          <a:xfrm>
            <a:off x="197356" y="1988839"/>
            <a:ext cx="1205804" cy="648000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2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Parc urbain</a:t>
            </a:r>
            <a:endParaRPr kumimoji="0" lang="fr-FR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12" name="Connettore 2 11"/>
          <p:cNvCxnSpPr>
            <a:stCxn id="10" idx="2"/>
          </p:cNvCxnSpPr>
          <p:nvPr/>
        </p:nvCxnSpPr>
        <p:spPr bwMode="auto">
          <a:xfrm rot="16200000" flipH="1">
            <a:off x="1038830" y="2398267"/>
            <a:ext cx="792162" cy="1269306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Rettangolo 13"/>
          <p:cNvSpPr/>
          <p:nvPr/>
        </p:nvSpPr>
        <p:spPr bwMode="auto">
          <a:xfrm>
            <a:off x="3482811" y="1403817"/>
            <a:ext cx="1684924" cy="648000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2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Affluent du fleuve</a:t>
            </a:r>
            <a:endParaRPr kumimoji="0" lang="fr-FR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15" name="Connettore 2 14"/>
          <p:cNvCxnSpPr>
            <a:stCxn id="14" idx="2"/>
          </p:cNvCxnSpPr>
          <p:nvPr/>
        </p:nvCxnSpPr>
        <p:spPr bwMode="auto">
          <a:xfrm rot="16200000" flipH="1">
            <a:off x="3678598" y="2698492"/>
            <a:ext cx="1665214" cy="371864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Rettangolo 18"/>
          <p:cNvSpPr/>
          <p:nvPr/>
        </p:nvSpPr>
        <p:spPr bwMode="auto">
          <a:xfrm>
            <a:off x="1860360" y="1429365"/>
            <a:ext cx="1205804" cy="520715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2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Pont</a:t>
            </a:r>
            <a:endParaRPr kumimoji="0" lang="fr-FR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20" name="Connettore 2 19"/>
          <p:cNvCxnSpPr>
            <a:stCxn id="19" idx="2"/>
          </p:cNvCxnSpPr>
          <p:nvPr/>
        </p:nvCxnSpPr>
        <p:spPr bwMode="auto">
          <a:xfrm>
            <a:off x="2463262" y="1950080"/>
            <a:ext cx="1095252" cy="1118880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Rettangolo 21"/>
          <p:cNvSpPr/>
          <p:nvPr/>
        </p:nvSpPr>
        <p:spPr bwMode="auto">
          <a:xfrm>
            <a:off x="6710942" y="432554"/>
            <a:ext cx="1226441" cy="648000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000" dirty="0" smtClean="0">
                <a:solidFill>
                  <a:schemeClr val="bg1"/>
                </a:solidFill>
              </a:rPr>
              <a:t>N, E, S, O de la </a:t>
            </a: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ville</a:t>
            </a:r>
            <a:endParaRPr kumimoji="0" lang="fr-FR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23" name="Connettore 2 22"/>
          <p:cNvCxnSpPr/>
          <p:nvPr/>
        </p:nvCxnSpPr>
        <p:spPr bwMode="auto">
          <a:xfrm flipH="1">
            <a:off x="5568292" y="1080554"/>
            <a:ext cx="1296532" cy="1205367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Rettangolo 23"/>
          <p:cNvSpPr/>
          <p:nvPr/>
        </p:nvSpPr>
        <p:spPr bwMode="auto">
          <a:xfrm>
            <a:off x="6066516" y="4844586"/>
            <a:ext cx="2121146" cy="936000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000" smtClean="0">
                <a:solidFill>
                  <a:schemeClr val="bg1"/>
                </a:solidFill>
              </a:rPr>
              <a:t>Route longeant la rive gauche du fleuve </a:t>
            </a:r>
            <a:endParaRPr kumimoji="0" lang="fr-FR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25" name="Connettore 2 24"/>
          <p:cNvCxnSpPr>
            <a:stCxn id="24" idx="1"/>
          </p:cNvCxnSpPr>
          <p:nvPr/>
        </p:nvCxnSpPr>
        <p:spPr bwMode="auto">
          <a:xfrm rot="10800000">
            <a:off x="4554348" y="4844596"/>
            <a:ext cx="1512168" cy="467991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Rettangolo 28"/>
          <p:cNvSpPr/>
          <p:nvPr/>
        </p:nvSpPr>
        <p:spPr bwMode="auto">
          <a:xfrm>
            <a:off x="2526020" y="5861035"/>
            <a:ext cx="3018788" cy="520715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2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Ligne à haute tension</a:t>
            </a:r>
            <a:endParaRPr kumimoji="0" lang="fr-FR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30" name="Connettore 2 29"/>
          <p:cNvCxnSpPr>
            <a:stCxn id="29" idx="1"/>
          </p:cNvCxnSpPr>
          <p:nvPr/>
        </p:nvCxnSpPr>
        <p:spPr bwMode="auto">
          <a:xfrm flipH="1" flipV="1">
            <a:off x="1205468" y="5487518"/>
            <a:ext cx="1320552" cy="633875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" name="Rettangolo 45"/>
          <p:cNvSpPr/>
          <p:nvPr/>
        </p:nvSpPr>
        <p:spPr bwMode="auto">
          <a:xfrm>
            <a:off x="6697277" y="1565841"/>
            <a:ext cx="2337170" cy="1440160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000" smtClean="0">
                <a:solidFill>
                  <a:schemeClr val="bg1"/>
                </a:solidFill>
              </a:rPr>
              <a:t>Village de (nom)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000" smtClean="0">
                <a:solidFill>
                  <a:schemeClr val="bg1"/>
                </a:solidFill>
              </a:rPr>
              <a:t>au sud de la ville de (nom), sur la rive gauche du fleuve</a:t>
            </a:r>
            <a:endParaRPr kumimoji="0" lang="fr-FR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47" name="Connettore 2 46"/>
          <p:cNvCxnSpPr>
            <a:stCxn id="46" idx="2"/>
          </p:cNvCxnSpPr>
          <p:nvPr/>
        </p:nvCxnSpPr>
        <p:spPr bwMode="auto">
          <a:xfrm flipH="1">
            <a:off x="6354548" y="3006001"/>
            <a:ext cx="1511314" cy="801063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2202967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8524" y="-747463"/>
            <a:ext cx="10142524" cy="7606894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23</a:t>
            </a:fld>
            <a:endParaRPr lang="fr-FR" altLang="en-US"/>
          </a:p>
        </p:txBody>
      </p:sp>
      <p:sp>
        <p:nvSpPr>
          <p:cNvPr id="7" name="Rettangolo 6"/>
          <p:cNvSpPr/>
          <p:nvPr/>
        </p:nvSpPr>
        <p:spPr bwMode="auto">
          <a:xfrm>
            <a:off x="-36512" y="2477972"/>
            <a:ext cx="2639181" cy="1945647"/>
          </a:xfrm>
          <a:prstGeom prst="rect">
            <a:avLst/>
          </a:prstGeom>
          <a:solidFill>
            <a:srgbClr val="675F44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3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Quelques</a:t>
            </a:r>
            <a:r>
              <a:rPr kumimoji="0" lang="fr-FR" sz="3600" b="0" i="0" u="none" strike="noStrike" cap="none" normalizeH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références possibles…</a:t>
            </a:r>
            <a:endParaRPr kumimoji="0" lang="fr-FR" sz="3600" b="0" i="0" u="none" strike="noStrike" cap="none" normalizeH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8" name="Rettangolo 7"/>
          <p:cNvSpPr/>
          <p:nvPr/>
        </p:nvSpPr>
        <p:spPr bwMode="auto">
          <a:xfrm>
            <a:off x="5868144" y="5661248"/>
            <a:ext cx="2664296" cy="764383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000" smtClean="0">
                <a:solidFill>
                  <a:schemeClr val="bg1"/>
                </a:solidFill>
              </a:rPr>
              <a:t>Bâtiment rouge à trois étages</a:t>
            </a:r>
            <a:endParaRPr kumimoji="0" lang="fr-FR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9" name="Connettore 2 8"/>
          <p:cNvCxnSpPr>
            <a:stCxn id="8" idx="0"/>
          </p:cNvCxnSpPr>
          <p:nvPr/>
        </p:nvCxnSpPr>
        <p:spPr bwMode="auto">
          <a:xfrm flipH="1" flipV="1">
            <a:off x="6876256" y="4869160"/>
            <a:ext cx="324036" cy="792088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Rettangolo 12"/>
          <p:cNvSpPr/>
          <p:nvPr/>
        </p:nvSpPr>
        <p:spPr bwMode="auto">
          <a:xfrm>
            <a:off x="2483768" y="4869160"/>
            <a:ext cx="2664296" cy="764383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000" smtClean="0">
                <a:solidFill>
                  <a:schemeClr val="bg1"/>
                </a:solidFill>
              </a:rPr>
              <a:t>Terrain de sport</a:t>
            </a:r>
            <a:endParaRPr kumimoji="0" lang="fr-FR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14" name="Connettore 2 13"/>
          <p:cNvCxnSpPr>
            <a:stCxn id="13" idx="0"/>
          </p:cNvCxnSpPr>
          <p:nvPr/>
        </p:nvCxnSpPr>
        <p:spPr bwMode="auto">
          <a:xfrm flipH="1" flipV="1">
            <a:off x="3707904" y="4075641"/>
            <a:ext cx="108012" cy="793519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Rettangolo 15"/>
          <p:cNvSpPr/>
          <p:nvPr/>
        </p:nvSpPr>
        <p:spPr bwMode="auto">
          <a:xfrm>
            <a:off x="7092280" y="1806833"/>
            <a:ext cx="1892970" cy="764383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000" smtClean="0">
                <a:solidFill>
                  <a:schemeClr val="bg1"/>
                </a:solidFill>
              </a:rPr>
              <a:t>Bâtiment en construction</a:t>
            </a:r>
            <a:endParaRPr kumimoji="0" lang="fr-FR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17" name="Connettore 2 16"/>
          <p:cNvCxnSpPr>
            <a:stCxn id="16" idx="2"/>
          </p:cNvCxnSpPr>
          <p:nvPr/>
        </p:nvCxnSpPr>
        <p:spPr bwMode="auto">
          <a:xfrm flipH="1">
            <a:off x="7740352" y="2571216"/>
            <a:ext cx="298413" cy="785776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Rettangolo 20"/>
          <p:cNvSpPr/>
          <p:nvPr/>
        </p:nvSpPr>
        <p:spPr bwMode="auto">
          <a:xfrm>
            <a:off x="251520" y="1302755"/>
            <a:ext cx="2664296" cy="764383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000" smtClean="0">
                <a:solidFill>
                  <a:schemeClr val="bg1"/>
                </a:solidFill>
              </a:rPr>
              <a:t>Ligne électrique N-S</a:t>
            </a:r>
            <a:endParaRPr kumimoji="0" lang="fr-FR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22" name="Connettore 2 21"/>
          <p:cNvCxnSpPr>
            <a:stCxn id="21" idx="0"/>
          </p:cNvCxnSpPr>
          <p:nvPr/>
        </p:nvCxnSpPr>
        <p:spPr bwMode="auto">
          <a:xfrm flipH="1" flipV="1">
            <a:off x="1259632" y="825721"/>
            <a:ext cx="324036" cy="477034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Rettangolo 22"/>
          <p:cNvSpPr/>
          <p:nvPr/>
        </p:nvSpPr>
        <p:spPr bwMode="auto">
          <a:xfrm>
            <a:off x="3851429" y="1424641"/>
            <a:ext cx="2664296" cy="764383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000" smtClean="0">
                <a:solidFill>
                  <a:schemeClr val="bg1"/>
                </a:solidFill>
              </a:rPr>
              <a:t>Ligne électrique E-O</a:t>
            </a:r>
            <a:endParaRPr kumimoji="0" lang="fr-FR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24" name="Connettore 2 23"/>
          <p:cNvCxnSpPr>
            <a:stCxn id="23" idx="0"/>
          </p:cNvCxnSpPr>
          <p:nvPr/>
        </p:nvCxnSpPr>
        <p:spPr bwMode="auto">
          <a:xfrm flipV="1">
            <a:off x="5183577" y="476672"/>
            <a:ext cx="540551" cy="947969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7971398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IDENTIFICATION DE LA ZONE</a:t>
            </a:r>
            <a:endParaRPr lang="fr-FR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smtClean="0"/>
              <a:t>AUTRES AIRES D'ATTERRISSAGE À PROXIMITÉ</a:t>
            </a:r>
          </a:p>
          <a:p>
            <a:pPr lvl="1"/>
            <a:r>
              <a:rPr lang="fr-FR" sz="2400" smtClean="0"/>
              <a:t>Site d'atterrissage au sein d'un hôpital, héliports civils, sites d'entraînement militaires, grands terrains plats, terrains de sport, aires de stationnement de voitures vides, etc.</a:t>
            </a:r>
          </a:p>
          <a:p>
            <a:pPr lvl="1"/>
            <a:r>
              <a:rPr lang="fr-FR" sz="2400" smtClean="0"/>
              <a:t>Le gardien doit être contacté afin de vérifier la disponibilité de la zone.</a:t>
            </a:r>
          </a:p>
          <a:p>
            <a:pPr lvl="1"/>
            <a:r>
              <a:rPr lang="fr-FR" sz="2400" smtClean="0"/>
              <a:t>Une zone recouverte de sable ou d'un sol léger doit être mouillée.</a:t>
            </a:r>
          </a:p>
          <a:p>
            <a:pPr lvl="1"/>
            <a:r>
              <a:rPr lang="fr-FR" sz="2400" smtClean="0"/>
              <a:t>La neige fraîche doit être tassée</a:t>
            </a:r>
          </a:p>
          <a:p>
            <a:pPr lvl="1"/>
            <a:r>
              <a:rPr lang="fr-FR" sz="2400" smtClean="0"/>
              <a:t>Les éclairages doivent être allumés bien à l'avance</a:t>
            </a:r>
          </a:p>
          <a:p>
            <a:pPr lvl="1"/>
            <a:r>
              <a:rPr lang="fr-FR" sz="2400" smtClean="0"/>
              <a:t>Adéquation : largeur de l'entrée, voies d'accès, etc.</a:t>
            </a:r>
            <a:endParaRPr lang="fr-FR" sz="280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24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6799014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smtClean="0"/>
              <a:t>R</a:t>
            </a:r>
            <a:r>
              <a:rPr lang="fr-FR" smtClean="0"/>
              <a:t>.</a:t>
            </a:r>
            <a:r>
              <a:rPr lang="fr-FR" sz="2000" smtClean="0"/>
              <a:t>O</a:t>
            </a:r>
            <a:r>
              <a:rPr lang="fr-FR" smtClean="0"/>
              <a:t>.</a:t>
            </a:r>
            <a:r>
              <a:rPr lang="fr-FR" sz="2000" smtClean="0"/>
              <a:t>M</a:t>
            </a:r>
            <a:r>
              <a:rPr lang="fr-FR" smtClean="0"/>
              <a:t>.</a:t>
            </a:r>
            <a:r>
              <a:rPr lang="fr-FR" sz="2000" smtClean="0"/>
              <a:t>A</a:t>
            </a:r>
            <a:r>
              <a:rPr lang="fr-FR" smtClean="0"/>
              <a:t>. – REQUÊTE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25</a:t>
            </a:fld>
            <a:endParaRPr lang="fr-FR" altLang="en-US"/>
          </a:p>
        </p:txBody>
      </p:sp>
      <p:pic>
        <p:nvPicPr>
          <p:cNvPr id="73730" name="Picture 2" descr="Immagine 0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520" y="-80581"/>
            <a:ext cx="9252519" cy="6970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62217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>
                <a:solidFill>
                  <a:srgbClr val="FFFFFF"/>
                </a:solidFill>
              </a:rPr>
              <a:t>IDENTIFICATION DE LA ZONE</a:t>
            </a:r>
            <a:endParaRPr lang="fr-FR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smtClean="0"/>
              <a:t>LES PILOTES DOIVENT DISPOSER DES INFORMATIONS SUIVANTES :</a:t>
            </a:r>
          </a:p>
          <a:p>
            <a:endParaRPr lang="fr-FR"/>
          </a:p>
          <a:p>
            <a:r>
              <a:rPr lang="fr-FR" smtClean="0"/>
              <a:t>Visibilité</a:t>
            </a:r>
          </a:p>
          <a:p>
            <a:r>
              <a:rPr lang="fr-FR" smtClean="0"/>
              <a:t>Couverture nuageuse et hauteur des nuages</a:t>
            </a:r>
          </a:p>
          <a:p>
            <a:r>
              <a:rPr lang="fr-FR" smtClean="0"/>
              <a:t>Présence d'un vent fort</a:t>
            </a:r>
          </a:p>
          <a:p>
            <a:r>
              <a:rPr lang="fr-FR" smtClean="0"/>
              <a:t>Phénomène météorologique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26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2609020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smtClean="0"/>
              <a:t>R</a:t>
            </a:r>
            <a:r>
              <a:rPr lang="fr-FR" smtClean="0"/>
              <a:t>.</a:t>
            </a:r>
            <a:r>
              <a:rPr lang="fr-FR" sz="2000" smtClean="0"/>
              <a:t>O</a:t>
            </a:r>
            <a:r>
              <a:rPr lang="fr-FR" smtClean="0"/>
              <a:t>.</a:t>
            </a:r>
            <a:r>
              <a:rPr lang="fr-FR" sz="2000" smtClean="0"/>
              <a:t>M</a:t>
            </a:r>
            <a:r>
              <a:rPr lang="fr-FR" smtClean="0"/>
              <a:t>.</a:t>
            </a:r>
            <a:r>
              <a:rPr lang="fr-FR" sz="2000" smtClean="0"/>
              <a:t>A</a:t>
            </a:r>
            <a:r>
              <a:rPr lang="fr-FR" smtClean="0"/>
              <a:t>. – REQUÊTE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27</a:t>
            </a:fld>
            <a:endParaRPr lang="fr-FR" altLang="en-US"/>
          </a:p>
        </p:txBody>
      </p:sp>
      <p:pic>
        <p:nvPicPr>
          <p:cNvPr id="75778" name="Picture 2" descr="Immagine 0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1" y="4763"/>
            <a:ext cx="9228602" cy="6952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-28600" y="5211910"/>
            <a:ext cx="7768952" cy="881386"/>
          </a:xfrm>
          <a:prstGeom prst="rect">
            <a:avLst/>
          </a:prstGeom>
          <a:solidFill>
            <a:srgbClr val="719CBF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La visibilité et la couche nuageuse sur place ne sont pas forcément si évidentes...</a:t>
            </a:r>
            <a:endParaRPr kumimoji="0" lang="fr-FR" sz="2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7335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27384"/>
            <a:ext cx="9180511" cy="6885384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28</a:t>
            </a:fld>
            <a:endParaRPr lang="fr-FR" altLang="en-US"/>
          </a:p>
        </p:txBody>
      </p:sp>
      <p:sp>
        <p:nvSpPr>
          <p:cNvPr id="7" name="Rettangolo 6"/>
          <p:cNvSpPr/>
          <p:nvPr/>
        </p:nvSpPr>
        <p:spPr bwMode="auto">
          <a:xfrm>
            <a:off x="1883391" y="260648"/>
            <a:ext cx="7285689" cy="881386"/>
          </a:xfrm>
          <a:prstGeom prst="rect">
            <a:avLst/>
          </a:prstGeom>
          <a:solidFill>
            <a:srgbClr val="719CBF">
              <a:alpha val="22000"/>
            </a:srgb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indent="0" algn="r">
              <a:buNone/>
            </a:pPr>
            <a:r>
              <a:rPr lang="fr-FR" sz="2800" smtClean="0">
                <a:solidFill>
                  <a:schemeClr val="bg1"/>
                </a:solidFill>
              </a:rPr>
              <a:t>ÉVALUEZ ET DÉCRIVEZ LA VISIBILITÉ SUR PLACE</a:t>
            </a:r>
            <a:endParaRPr lang="fr-FR" sz="2800">
              <a:solidFill>
                <a:schemeClr val="bg1"/>
              </a:solidFill>
            </a:endParaRPr>
          </a:p>
        </p:txBody>
      </p:sp>
      <p:sp>
        <p:nvSpPr>
          <p:cNvPr id="8" name="Rettangolo 7"/>
          <p:cNvSpPr/>
          <p:nvPr/>
        </p:nvSpPr>
        <p:spPr bwMode="auto">
          <a:xfrm>
            <a:off x="5364088" y="4221088"/>
            <a:ext cx="3816424" cy="2159521"/>
          </a:xfrm>
          <a:prstGeom prst="rect">
            <a:avLst/>
          </a:prstGeom>
          <a:solidFill>
            <a:srgbClr val="719CBF">
              <a:alpha val="22000"/>
            </a:srgb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177800" lvl="0" indent="-177800">
              <a:spcBef>
                <a:spcPct val="20000"/>
              </a:spcBef>
              <a:buSzPct val="80000"/>
              <a:buFont typeface="Arial" panose="020B0604020202020204" pitchFamily="34" charset="0"/>
              <a:buChar char="•"/>
            </a:pPr>
            <a:r>
              <a:rPr lang="fr-FR" sz="2400" kern="0" dirty="0" smtClean="0">
                <a:solidFill>
                  <a:schemeClr val="bg1"/>
                </a:solidFill>
                <a:latin typeface="Calibri"/>
              </a:rPr>
              <a:t>Inférieure à 1 km</a:t>
            </a:r>
          </a:p>
          <a:p>
            <a:pPr marL="177800" lvl="0" indent="-177800">
              <a:spcBef>
                <a:spcPct val="20000"/>
              </a:spcBef>
              <a:buSzPct val="80000"/>
              <a:buFont typeface="Arial" panose="020B0604020202020204" pitchFamily="34" charset="0"/>
              <a:buChar char="•"/>
            </a:pPr>
            <a:r>
              <a:rPr lang="fr-FR" sz="2400" kern="0" dirty="0" smtClean="0">
                <a:solidFill>
                  <a:schemeClr val="bg1"/>
                </a:solidFill>
                <a:latin typeface="Calibri"/>
              </a:rPr>
              <a:t>Comprise entre 1 et 3 km</a:t>
            </a:r>
          </a:p>
          <a:p>
            <a:pPr marL="177800" lvl="0" indent="-177800">
              <a:spcBef>
                <a:spcPct val="20000"/>
              </a:spcBef>
              <a:buSzPct val="80000"/>
              <a:buFont typeface="Arial" panose="020B0604020202020204" pitchFamily="34" charset="0"/>
              <a:buChar char="•"/>
            </a:pPr>
            <a:r>
              <a:rPr lang="fr-FR" sz="2400" kern="0" dirty="0" smtClean="0">
                <a:solidFill>
                  <a:schemeClr val="bg1"/>
                </a:solidFill>
                <a:latin typeface="Calibri"/>
              </a:rPr>
              <a:t>Égale à 5 km environ</a:t>
            </a:r>
          </a:p>
          <a:p>
            <a:pPr marL="177800" lvl="0" indent="-177800">
              <a:spcBef>
                <a:spcPct val="20000"/>
              </a:spcBef>
              <a:buSzPct val="80000"/>
              <a:buFont typeface="Arial" panose="020B0604020202020204" pitchFamily="34" charset="0"/>
              <a:buChar char="•"/>
            </a:pPr>
            <a:r>
              <a:rPr lang="fr-FR" sz="2400" kern="0" dirty="0" smtClean="0">
                <a:solidFill>
                  <a:schemeClr val="bg1"/>
                </a:solidFill>
                <a:latin typeface="Calibri"/>
              </a:rPr>
              <a:t>Égale ou supérieure à 10 km</a:t>
            </a:r>
            <a:endParaRPr lang="fr-FR" sz="2400" kern="0" dirty="0">
              <a:solidFill>
                <a:schemeClr val="bg1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801822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IDENTIFICATION DE LA ZONE</a:t>
            </a:r>
            <a:endParaRPr lang="fr-FR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smtClean="0"/>
              <a:t>ÉVALUEZ ET DÉCRIVEZ LA HAUTEUR DES NUAGES</a:t>
            </a:r>
            <a:endParaRPr lang="fr-FR"/>
          </a:p>
          <a:p>
            <a:pPr lvl="1"/>
            <a:r>
              <a:rPr lang="fr-FR" smtClean="0"/>
              <a:t>Les nuages se situent juste au-dessus des maisons, des arbres, des bâtiments.</a:t>
            </a:r>
          </a:p>
          <a:p>
            <a:pPr lvl="1"/>
            <a:r>
              <a:rPr lang="fr-FR" smtClean="0"/>
              <a:t>Je perçois très bien les nuages se déplacer au-dessus de ma tête.</a:t>
            </a:r>
          </a:p>
          <a:p>
            <a:pPr lvl="1"/>
            <a:r>
              <a:rPr lang="fr-FR" smtClean="0"/>
              <a:t>Je peux voir les nuages en dessous/toucher/juste au-dessus des sommets/collines.</a:t>
            </a:r>
          </a:p>
          <a:p>
            <a:pPr lvl="1"/>
            <a:r>
              <a:rPr lang="fr-FR" smtClean="0"/>
              <a:t>Les nuages se situent bien au-dessus de la zone/des montagnes.</a:t>
            </a:r>
          </a:p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29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166085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AVERTISSEMENT</a:t>
            </a:r>
            <a:endParaRPr lang="en-GB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dirty="0" smtClean="0"/>
              <a:t>Le </a:t>
            </a:r>
            <a:r>
              <a:rPr lang="fr-FR" dirty="0"/>
              <a:t>formateur et l'organisme de formation doivent vérifier les informations y figurant et les modifier selon les besoins, de manière à respecter les règles et les règlementations nationales et locales.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8039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000" smtClean="0"/>
              <a:t>R.</a:t>
            </a:r>
            <a:r>
              <a:rPr lang="fr-FR" sz="2000" b="1" smtClean="0"/>
              <a:t>O</a:t>
            </a:r>
            <a:r>
              <a:rPr lang="fr-FR" smtClean="0"/>
              <a:t>.M.</a:t>
            </a:r>
            <a:r>
              <a:rPr lang="fr-FR" sz="2000" smtClean="0"/>
              <a:t>A</a:t>
            </a:r>
            <a:r>
              <a:rPr lang="fr-FR" smtClean="0"/>
              <a:t>.  – CONDITIONS MÉTÉOROLOGIQUES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mtClean="0"/>
          </a:p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30</a:t>
            </a:fld>
            <a:endParaRPr lang="fr-FR" altLang="en-US"/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19472"/>
            <a:ext cx="9144001" cy="6858000"/>
          </a:xfrm>
          <a:prstGeom prst="rect">
            <a:avLst/>
          </a:prstGeom>
        </p:spPr>
      </p:pic>
      <p:sp>
        <p:nvSpPr>
          <p:cNvPr id="15" name="Rettangolo 14"/>
          <p:cNvSpPr/>
          <p:nvPr/>
        </p:nvSpPr>
        <p:spPr bwMode="auto">
          <a:xfrm>
            <a:off x="0" y="5157192"/>
            <a:ext cx="9144000" cy="170080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400" smtClean="0">
                <a:solidFill>
                  <a:schemeClr val="bg1"/>
                </a:solidFill>
              </a:rPr>
              <a:t>Je peux voir les nuages juste au-dessus du lampadaire...</a:t>
            </a:r>
            <a:endParaRPr lang="fr-FR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5774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000" smtClean="0"/>
              <a:t>R.</a:t>
            </a:r>
            <a:r>
              <a:rPr lang="fr-FR" sz="2000" b="1" smtClean="0"/>
              <a:t>O</a:t>
            </a:r>
            <a:r>
              <a:rPr lang="fr-FR" smtClean="0"/>
              <a:t>.M.</a:t>
            </a:r>
            <a:r>
              <a:rPr lang="fr-FR" sz="2000" smtClean="0"/>
              <a:t>A</a:t>
            </a:r>
            <a:r>
              <a:rPr lang="fr-FR" smtClean="0"/>
              <a:t>. – CONDITIONS MÉTÉOROLOGIQUES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mtClean="0"/>
          </a:p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31</a:t>
            </a:fld>
            <a:endParaRPr lang="fr-FR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" y="-747464"/>
            <a:ext cx="9144000" cy="6076143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0" y="5157192"/>
            <a:ext cx="9144000" cy="170080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400" smtClean="0">
                <a:solidFill>
                  <a:schemeClr val="bg1"/>
                </a:solidFill>
              </a:rPr>
              <a:t>Je peux voir les nuages juste au-dessous des sommets...</a:t>
            </a:r>
            <a:endParaRPr lang="fr-FR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3379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000" smtClean="0"/>
              <a:t>R.</a:t>
            </a:r>
            <a:r>
              <a:rPr lang="fr-FR" sz="2000" b="1" smtClean="0"/>
              <a:t>O</a:t>
            </a:r>
            <a:r>
              <a:rPr lang="fr-FR" smtClean="0"/>
              <a:t>.M.</a:t>
            </a:r>
            <a:r>
              <a:rPr lang="fr-FR" sz="2000" smtClean="0"/>
              <a:t>A</a:t>
            </a:r>
            <a:r>
              <a:rPr lang="fr-FR" smtClean="0"/>
              <a:t>. – CONDITIONS MÉTÉOROLOGIQUES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mtClean="0"/>
          </a:p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32</a:t>
            </a:fld>
            <a:endParaRPr lang="fr-FR" altLang="en-US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9993"/>
            <a:ext cx="9144000" cy="6097905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 bwMode="auto">
          <a:xfrm>
            <a:off x="0" y="5157192"/>
            <a:ext cx="9144000" cy="170080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400" smtClean="0">
                <a:solidFill>
                  <a:schemeClr val="bg1"/>
                </a:solidFill>
              </a:rPr>
              <a:t>Je peux voir les nuages juste au-dessus des sommets...</a:t>
            </a:r>
            <a:endParaRPr lang="fr-FR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965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IDENTIFICATION DE LA ZONE</a:t>
            </a:r>
            <a:endParaRPr lang="fr-FR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smtClean="0"/>
              <a:t>ÉVALUEZ ET DÉCRIVEZ LA COUVERTURE NUAGEUSE</a:t>
            </a:r>
            <a:endParaRPr lang="fr-FR"/>
          </a:p>
          <a:p>
            <a:pPr lvl="1"/>
            <a:endParaRPr lang="fr-FR"/>
          </a:p>
          <a:p>
            <a:pPr lvl="1"/>
            <a:r>
              <a:rPr lang="fr-FR" smtClean="0"/>
              <a:t>Je ne parviens pas à distinguer le ciel</a:t>
            </a:r>
          </a:p>
          <a:p>
            <a:pPr lvl="1"/>
            <a:r>
              <a:rPr lang="fr-FR" smtClean="0"/>
              <a:t>Je peux à peine distinguer le ciel</a:t>
            </a:r>
          </a:p>
          <a:p>
            <a:pPr lvl="1"/>
            <a:r>
              <a:rPr lang="fr-FR" smtClean="0"/>
              <a:t>Il existe plusieurs percées à travers lesquelles je peux distinguer le ciel</a:t>
            </a:r>
          </a:p>
          <a:p>
            <a:pPr lvl="1"/>
            <a:r>
              <a:rPr lang="fr-FR" smtClean="0"/>
              <a:t>Je distingue assez bien le ciel</a:t>
            </a:r>
          </a:p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33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480502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7088" y="-88"/>
            <a:ext cx="8158162" cy="792162"/>
          </a:xfrm>
        </p:spPr>
        <p:txBody>
          <a:bodyPr/>
          <a:lstStyle/>
          <a:p>
            <a:r>
              <a:rPr lang="fr-FR" sz="2000" smtClean="0"/>
              <a:t>R.</a:t>
            </a:r>
            <a:r>
              <a:rPr lang="fr-FR" sz="2000" b="1" smtClean="0"/>
              <a:t>O</a:t>
            </a:r>
            <a:r>
              <a:rPr lang="fr-FR" smtClean="0"/>
              <a:t>.M.</a:t>
            </a:r>
            <a:r>
              <a:rPr lang="fr-FR" sz="2000" smtClean="0"/>
              <a:t>A</a:t>
            </a:r>
            <a:r>
              <a:rPr lang="fr-FR" smtClean="0"/>
              <a:t>. – CONDITIONS MÉTÉOROLOGIQUES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mtClean="0"/>
          </a:p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34</a:t>
            </a:fld>
            <a:endParaRPr lang="fr-FR" altLang="en-US"/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56592" cy="6093296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 bwMode="auto">
          <a:xfrm>
            <a:off x="0" y="5157192"/>
            <a:ext cx="9144000" cy="170080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400" smtClean="0">
                <a:solidFill>
                  <a:schemeClr val="bg1"/>
                </a:solidFill>
              </a:rPr>
              <a:t>Je ne parviens pas à distinguer le ciel...</a:t>
            </a:r>
            <a:endParaRPr lang="fr-FR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61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000" smtClean="0"/>
              <a:t>R.</a:t>
            </a:r>
            <a:r>
              <a:rPr lang="fr-FR" sz="2000" b="1" smtClean="0"/>
              <a:t>O</a:t>
            </a:r>
            <a:r>
              <a:rPr lang="fr-FR" smtClean="0"/>
              <a:t>.M.</a:t>
            </a:r>
            <a:r>
              <a:rPr lang="fr-FR" sz="2000" smtClean="0"/>
              <a:t>A</a:t>
            </a:r>
            <a:r>
              <a:rPr lang="fr-FR" smtClean="0"/>
              <a:t>. – CONDITIONS MÉTÉOROLOGIQUES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mtClean="0"/>
          </a:p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35</a:t>
            </a:fld>
            <a:endParaRPr lang="fr-FR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27384"/>
            <a:ext cx="9348567" cy="5184576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 bwMode="auto">
          <a:xfrm>
            <a:off x="0" y="5157192"/>
            <a:ext cx="9144000" cy="170080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400" smtClean="0">
                <a:solidFill>
                  <a:schemeClr val="bg1"/>
                </a:solidFill>
              </a:rPr>
              <a:t>Je peux à peine distinguer le ciel...</a:t>
            </a:r>
            <a:endParaRPr lang="fr-FR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32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000" smtClean="0"/>
              <a:t>R.</a:t>
            </a:r>
            <a:r>
              <a:rPr lang="fr-FR" sz="2000" b="1" smtClean="0"/>
              <a:t>O</a:t>
            </a:r>
            <a:r>
              <a:rPr lang="fr-FR" smtClean="0"/>
              <a:t>.M.</a:t>
            </a:r>
            <a:r>
              <a:rPr lang="fr-FR" sz="2000" smtClean="0"/>
              <a:t>A</a:t>
            </a:r>
            <a:r>
              <a:rPr lang="fr-FR" smtClean="0"/>
              <a:t>. – CONDITIONS MÉTÉOROLOGIQUES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mtClean="0"/>
          </a:p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36</a:t>
            </a:fld>
            <a:endParaRPr lang="fr-FR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" y="3795823"/>
            <a:ext cx="9144000" cy="3062177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3567"/>
            <a:ext cx="12461265" cy="2494687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 bwMode="auto">
          <a:xfrm>
            <a:off x="0" y="2471121"/>
            <a:ext cx="9144000" cy="132470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400" smtClean="0">
                <a:solidFill>
                  <a:schemeClr val="bg1"/>
                </a:solidFill>
              </a:rPr>
              <a:t>Je peux voir une grande partie du ciel...</a:t>
            </a:r>
            <a:endParaRPr lang="fr-FR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39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IDENTIFICATION DE LA ZONE</a:t>
            </a:r>
            <a:endParaRPr lang="fr-FR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smtClean="0"/>
              <a:t>SIGNALEZ TOUT PHÉNOMÈNE MÉTÉOROLOGIQUE</a:t>
            </a:r>
            <a:endParaRPr lang="fr-FR"/>
          </a:p>
          <a:p>
            <a:pPr lvl="1"/>
            <a:endParaRPr lang="fr-FR"/>
          </a:p>
          <a:p>
            <a:pPr lvl="1"/>
            <a:r>
              <a:rPr lang="fr-FR" smtClean="0"/>
              <a:t>Pluie, averse, grêle, neige</a:t>
            </a:r>
          </a:p>
          <a:p>
            <a:pPr lvl="1"/>
            <a:endParaRPr lang="fr-FR"/>
          </a:p>
          <a:p>
            <a:pPr lvl="1"/>
            <a:r>
              <a:rPr lang="fr-FR" smtClean="0"/>
              <a:t>Tornade, trombe marine</a:t>
            </a:r>
          </a:p>
          <a:p>
            <a:pPr lvl="1"/>
            <a:endParaRPr lang="fr-FR"/>
          </a:p>
          <a:p>
            <a:pPr lvl="1"/>
            <a:r>
              <a:rPr lang="fr-FR" smtClean="0"/>
              <a:t>Éclair</a:t>
            </a:r>
          </a:p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37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41627837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7088" y="-88"/>
            <a:ext cx="8158162" cy="792162"/>
          </a:xfrm>
        </p:spPr>
        <p:txBody>
          <a:bodyPr/>
          <a:lstStyle/>
          <a:p>
            <a:r>
              <a:rPr lang="fr-FR" sz="2000" smtClean="0"/>
              <a:t>R.</a:t>
            </a:r>
            <a:r>
              <a:rPr lang="fr-FR" sz="2000" b="1" smtClean="0"/>
              <a:t>O</a:t>
            </a:r>
            <a:r>
              <a:rPr lang="fr-FR" smtClean="0"/>
              <a:t>.M.</a:t>
            </a:r>
            <a:r>
              <a:rPr lang="fr-FR" sz="2000" smtClean="0"/>
              <a:t>A</a:t>
            </a:r>
            <a:r>
              <a:rPr lang="fr-FR" smtClean="0"/>
              <a:t>. – CONDITIONS MÉTÉOROLOGIQUES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mtClean="0"/>
          </a:p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38</a:t>
            </a:fld>
            <a:endParaRPr lang="fr-FR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3131840" y="5128486"/>
            <a:ext cx="6151066" cy="132470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fr-FR" sz="2400" smtClean="0">
                <a:solidFill>
                  <a:schemeClr val="bg1"/>
                </a:solidFill>
              </a:rPr>
              <a:t>Signalez tout phénomène météorologique</a:t>
            </a:r>
          </a:p>
          <a:p>
            <a:r>
              <a:rPr lang="fr-FR" sz="2400" smtClean="0">
                <a:solidFill>
                  <a:schemeClr val="bg1"/>
                </a:solidFill>
              </a:rPr>
              <a:t>visible aux alentours</a:t>
            </a:r>
            <a:endParaRPr lang="fr-FR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5428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IDENTIFICATION DE LA ZONE</a:t>
            </a:r>
            <a:endParaRPr lang="fr-FR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18294" y="1589280"/>
            <a:ext cx="8507413" cy="4464918"/>
          </a:xfrm>
        </p:spPr>
        <p:txBody>
          <a:bodyPr/>
          <a:lstStyle/>
          <a:p>
            <a:pPr marL="0" indent="0" algn="ctr">
              <a:buNone/>
            </a:pPr>
            <a:r>
              <a:rPr lang="fr-FR" sz="6000" smtClean="0"/>
              <a:t>INDIQUEZ SI VOUS CONSTATEZ</a:t>
            </a:r>
          </a:p>
          <a:p>
            <a:pPr marL="0" indent="0" algn="ctr">
              <a:buNone/>
            </a:pPr>
            <a:r>
              <a:rPr lang="fr-FR" sz="6000" smtClean="0"/>
              <a:t>LA PRÉSENCE DE VENTS FORTS OU EN RAFALES</a:t>
            </a:r>
          </a:p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39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668091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Blip>
                <a:blip r:embed="rId2"/>
              </a:buBlip>
              <a:defRPr/>
            </a:pPr>
            <a:endParaRPr lang="fr-FR" altLang="it-IT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0191423"/>
              </p:ext>
            </p:extLst>
          </p:nvPr>
        </p:nvGraphicFramePr>
        <p:xfrm>
          <a:off x="2195736" y="1484630"/>
          <a:ext cx="8507413" cy="5102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80000"/>
              <a:buBlip>
                <a:blip r:embed="rId8"/>
              </a:buBlip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SzPct val="80000"/>
              <a:buBlip>
                <a:blip r:embed="rId9"/>
              </a:buBlip>
              <a:defRPr sz="2800">
                <a:solidFill>
                  <a:srgbClr val="055685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Blip>
                <a:blip r:embed="rId10"/>
              </a:buBlip>
              <a:defRPr sz="2400">
                <a:solidFill>
                  <a:srgbClr val="055685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SzPct val="80000"/>
              <a:buBlip>
                <a:blip r:embed="rId11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SzPct val="80000"/>
              <a:buBlip>
                <a:blip r:embed="rId12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12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12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12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12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3B3F4CCF-3378-4CE5-9614-47767BF573DE}" type="slidenum">
              <a:rPr lang="fr-FR" altLang="en-US" sz="1400" smtClean="0">
                <a:solidFill>
                  <a:schemeClr val="bg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4</a:t>
            </a:fld>
            <a:endParaRPr lang="fr-FR" altLang="en-US" sz="140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-612775" y="757238"/>
            <a:ext cx="4897438" cy="71913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spcBef>
                <a:spcPct val="20000"/>
              </a:spcBef>
              <a:buSzPct val="60000"/>
              <a:defRPr/>
            </a:pPr>
            <a:r>
              <a:rPr lang="fr-FR" smtClean="0"/>
              <a:t>	</a:t>
            </a:r>
            <a:r>
              <a:rPr lang="fr-FR" altLang="it-IT" sz="3600" kern="0" smtClean="0">
                <a:solidFill>
                  <a:schemeClr val="bg1"/>
                </a:solidFill>
                <a:latin typeface="Calibri"/>
              </a:rPr>
              <a:t>Sujets du jour</a:t>
            </a:r>
            <a:endParaRPr lang="fr-FR">
              <a:solidFill>
                <a:schemeClr val="bg1"/>
              </a:solidFill>
            </a:endParaRPr>
          </a:p>
        </p:txBody>
      </p:sp>
      <p:sp>
        <p:nvSpPr>
          <p:cNvPr id="11" name="Arc 10"/>
          <p:cNvSpPr/>
          <p:nvPr/>
        </p:nvSpPr>
        <p:spPr bwMode="auto">
          <a:xfrm rot="10800000">
            <a:off x="755650" y="-892175"/>
            <a:ext cx="5580063" cy="5149850"/>
          </a:xfrm>
          <a:prstGeom prst="arc">
            <a:avLst/>
          </a:prstGeom>
          <a:noFill/>
          <a:ln w="50800" cap="flat" cmpd="sng" algn="ctr">
            <a:solidFill>
              <a:srgbClr val="333399"/>
            </a:solidFill>
            <a:prstDash val="lgDash"/>
            <a:round/>
            <a:headEnd type="triangl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SzPct val="60000"/>
              <a:buFontTx/>
              <a:buBlip>
                <a:blip r:embed="rId2"/>
              </a:buBlip>
              <a:defRPr/>
            </a:pPr>
            <a:endParaRPr lang="fr-FR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smtClean="0"/>
              <a:t>R</a:t>
            </a:r>
            <a:r>
              <a:rPr lang="fr-FR" smtClean="0"/>
              <a:t>.</a:t>
            </a:r>
            <a:r>
              <a:rPr lang="fr-FR" sz="2000" smtClean="0"/>
              <a:t>O</a:t>
            </a:r>
            <a:r>
              <a:rPr lang="fr-FR" smtClean="0"/>
              <a:t>.</a:t>
            </a:r>
            <a:r>
              <a:rPr lang="fr-FR" sz="2000" smtClean="0"/>
              <a:t>M</a:t>
            </a:r>
            <a:r>
              <a:rPr lang="fr-FR" smtClean="0"/>
              <a:t>.</a:t>
            </a:r>
            <a:r>
              <a:rPr lang="fr-FR" sz="2000" smtClean="0"/>
              <a:t>A</a:t>
            </a:r>
            <a:r>
              <a:rPr lang="fr-FR" smtClean="0"/>
              <a:t>. – REQUÊTE</a:t>
            </a:r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397" y="-2394"/>
            <a:ext cx="13283109" cy="7463842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40</a:t>
            </a:fld>
            <a:endParaRPr lang="fr-FR" altLang="en-US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3933056"/>
            <a:ext cx="3958489" cy="2430651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  <p:sp>
        <p:nvSpPr>
          <p:cNvPr id="8" name="Rettangolo 7"/>
          <p:cNvSpPr/>
          <p:nvPr/>
        </p:nvSpPr>
        <p:spPr bwMode="auto">
          <a:xfrm>
            <a:off x="827088" y="165860"/>
            <a:ext cx="2808312" cy="2903099"/>
          </a:xfrm>
          <a:prstGeom prst="rect">
            <a:avLst/>
          </a:prstGeom>
          <a:solidFill>
            <a:srgbClr val="A99E8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 eaLnBrk="1" hangingPunct="1">
              <a:spcBef>
                <a:spcPts val="0"/>
              </a:spcBef>
              <a:buSzPct val="60000"/>
            </a:pPr>
            <a:r>
              <a:rPr lang="fr-FR" sz="2000" smtClean="0">
                <a:solidFill>
                  <a:schemeClr val="bg1"/>
                </a:solidFill>
              </a:rPr>
              <a:t>Une rafale de vent est susceptible d'éloigner l'hélicoptère du site d'atterrissage</a:t>
            </a:r>
          </a:p>
          <a:p>
            <a:pPr algn="r" eaLnBrk="1" hangingPunct="1">
              <a:spcBef>
                <a:spcPts val="0"/>
              </a:spcBef>
              <a:buSzPct val="60000"/>
            </a:pPr>
            <a:endParaRPr lang="fr-FR" sz="2000">
              <a:solidFill>
                <a:schemeClr val="bg1"/>
              </a:solidFill>
            </a:endParaRPr>
          </a:p>
          <a:p>
            <a:pPr algn="r" eaLnBrk="1" hangingPunct="1">
              <a:spcBef>
                <a:spcPts val="0"/>
              </a:spcBef>
              <a:buSzPct val="60000"/>
            </a:pPr>
            <a:r>
              <a:rPr kumimoji="0" lang="fr-FR" sz="2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rPr>
              <a:t>(Treasure Island – Fidji, 23 décembre 2015)</a:t>
            </a:r>
            <a:endParaRPr kumimoji="0" lang="fr-FR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859490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IDENTIFICATION DE LA ZONE</a:t>
            </a:r>
            <a:endParaRPr lang="fr-FR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smtClean="0"/>
              <a:t>SIGNALEZ LES CONDITIONS ET LES OBSTACLES PRÉSENTS SUR LE SITE D'ATTERRISSAGE</a:t>
            </a:r>
          </a:p>
          <a:p>
            <a:pPr lvl="1"/>
            <a:r>
              <a:rPr lang="fr-FR" smtClean="0"/>
              <a:t>Lignes électriques et obstacles majeurs</a:t>
            </a:r>
          </a:p>
          <a:p>
            <a:pPr lvl="1"/>
            <a:r>
              <a:rPr lang="fr-FR" smtClean="0"/>
              <a:t>Toute condition représentant un danger (incendies, substances inflammables, etc.)</a:t>
            </a:r>
          </a:p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41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2440782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 bwMode="auto">
          <a:xfrm>
            <a:off x="0" y="-27384"/>
            <a:ext cx="9144000" cy="69238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</a:pPr>
            <a:endParaRPr kumimoji="0" lang="fr-FR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smtClean="0"/>
              <a:t>R</a:t>
            </a:r>
            <a:r>
              <a:rPr lang="fr-FR" smtClean="0"/>
              <a:t>.</a:t>
            </a:r>
            <a:r>
              <a:rPr lang="fr-FR" sz="2000" smtClean="0"/>
              <a:t>O</a:t>
            </a:r>
            <a:r>
              <a:rPr lang="fr-FR" smtClean="0"/>
              <a:t>.</a:t>
            </a:r>
            <a:r>
              <a:rPr lang="fr-FR" sz="2000" smtClean="0"/>
              <a:t>M</a:t>
            </a:r>
            <a:r>
              <a:rPr lang="fr-FR" smtClean="0"/>
              <a:t>.</a:t>
            </a:r>
            <a:r>
              <a:rPr lang="fr-FR" sz="2000" smtClean="0"/>
              <a:t>A</a:t>
            </a:r>
            <a:r>
              <a:rPr lang="fr-FR" smtClean="0"/>
              <a:t>. – REQUÊTE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42</a:t>
            </a:fld>
            <a:endParaRPr lang="fr-FR" altLang="en-US"/>
          </a:p>
        </p:txBody>
      </p:sp>
      <p:sp>
        <p:nvSpPr>
          <p:cNvPr id="7" name="Rettangolo 6"/>
          <p:cNvSpPr/>
          <p:nvPr/>
        </p:nvSpPr>
        <p:spPr bwMode="auto">
          <a:xfrm>
            <a:off x="5508104" y="-27384"/>
            <a:ext cx="3635896" cy="4288333"/>
          </a:xfrm>
          <a:prstGeom prst="rect">
            <a:avLst/>
          </a:prstGeom>
          <a:solidFill>
            <a:srgbClr val="939B63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eaLnBrk="1" hangingPunct="1">
              <a:spcBef>
                <a:spcPts val="0"/>
              </a:spcBef>
              <a:buSzPct val="60000"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Les lignes électriques</a:t>
            </a:r>
            <a:r>
              <a:rPr lang="fr-FR" dirty="0" smtClean="0">
                <a:solidFill>
                  <a:srgbClr val="FFFFFF"/>
                </a:solidFill>
              </a:rPr>
              <a:t> </a:t>
            </a:r>
            <a:br>
              <a:rPr lang="fr-FR" dirty="0" smtClean="0">
                <a:solidFill>
                  <a:srgbClr val="FFFFFF"/>
                </a:solidFill>
              </a:rPr>
            </a:br>
            <a:r>
              <a:rPr lang="fr-FR" dirty="0" smtClean="0">
                <a:solidFill>
                  <a:srgbClr val="FFFFFF"/>
                </a:solidFill>
              </a:rPr>
              <a:t>peuvent être </a:t>
            </a:r>
            <a:r>
              <a:rPr lang="fr-FR" sz="6000" dirty="0" smtClean="0">
                <a:solidFill>
                  <a:srgbClr val="FF0000"/>
                </a:solidFill>
                <a:latin typeface="Chiller" panose="04020404031007020602" pitchFamily="82" charset="0"/>
              </a:rPr>
              <a:t>invisibles !...</a:t>
            </a:r>
            <a:endParaRPr kumimoji="0" lang="fr-FR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11" name="Rettangolo 10"/>
          <p:cNvSpPr/>
          <p:nvPr/>
        </p:nvSpPr>
        <p:spPr bwMode="auto">
          <a:xfrm>
            <a:off x="4762" y="4260949"/>
            <a:ext cx="9139238" cy="2635548"/>
          </a:xfrm>
          <a:prstGeom prst="rect">
            <a:avLst/>
          </a:prstGeom>
          <a:solidFill>
            <a:srgbClr val="939B63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...Signalez leur </a:t>
            </a:r>
            <a:br>
              <a:rPr kumimoji="0" lang="fr-FR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</a:br>
            <a:r>
              <a:rPr kumimoji="0" lang="fr-FR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présence !</a:t>
            </a:r>
            <a:endParaRPr kumimoji="0" lang="fr-FR" sz="60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Chiller" panose="04020404031007020602" pitchFamily="82" charset="0"/>
            </a:endParaRPr>
          </a:p>
        </p:txBody>
      </p:sp>
      <p:pic>
        <p:nvPicPr>
          <p:cNvPr id="74754" name="Picture 2" descr="IMG_0599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5733315" cy="4288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4" descr="IMG_0599 copia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7810" y="2356259"/>
            <a:ext cx="5733315" cy="429998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346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43</a:t>
            </a:fld>
            <a:endParaRPr lang="fr-FR" altLang="en-US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91"/>
            <a:ext cx="10980712" cy="8235535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356000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fr-FR" sz="4800" smtClean="0">
                <a:solidFill>
                  <a:schemeClr val="bg1"/>
                </a:solidFill>
              </a:rPr>
              <a:t>PRÉPAREZ L'AIRE D'ATTERRISSAGE</a:t>
            </a:r>
            <a:endParaRPr lang="fr-FR" sz="4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58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PRÉPARATION DE LA ZONE</a:t>
            </a:r>
            <a:endParaRPr lang="fr-FR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fr-FR" smtClean="0"/>
              <a:t>LORSQUE VOUS PRÉPAREZ LE SITE, FAITES ATTENTION À TOUS LES OBSTACLES POTENTIELS</a:t>
            </a:r>
          </a:p>
          <a:p>
            <a:pPr lvl="1">
              <a:spcBef>
                <a:spcPts val="600"/>
              </a:spcBef>
            </a:pPr>
            <a:r>
              <a:rPr lang="fr-FR" smtClean="0"/>
              <a:t>Une zone plane, dégagée et sans obstacle de 25 x 25 mètres est nécessaire (la zone requise peut parfois atteindre 50 x 50 mètres)</a:t>
            </a:r>
          </a:p>
          <a:p>
            <a:pPr lvl="1">
              <a:spcBef>
                <a:spcPts val="600"/>
              </a:spcBef>
            </a:pPr>
            <a:r>
              <a:rPr lang="fr-FR" smtClean="0"/>
              <a:t>Lignes électriques</a:t>
            </a:r>
          </a:p>
          <a:p>
            <a:pPr lvl="1">
              <a:spcBef>
                <a:spcPts val="600"/>
              </a:spcBef>
            </a:pPr>
            <a:r>
              <a:rPr lang="fr-FR" smtClean="0"/>
              <a:t>Aucun objet volant</a:t>
            </a:r>
          </a:p>
          <a:p>
            <a:pPr lvl="1">
              <a:spcBef>
                <a:spcPts val="600"/>
              </a:spcBef>
            </a:pPr>
            <a:r>
              <a:rPr lang="fr-FR" smtClean="0"/>
              <a:t>Objets en saillie &lt; 50 cm</a:t>
            </a:r>
          </a:p>
          <a:p>
            <a:pPr lvl="1">
              <a:spcBef>
                <a:spcPts val="600"/>
              </a:spcBef>
            </a:pPr>
            <a:r>
              <a:rPr lang="fr-FR" smtClean="0"/>
              <a:t>Personnes</a:t>
            </a:r>
          </a:p>
          <a:p>
            <a:pPr lvl="1">
              <a:spcBef>
                <a:spcPts val="600"/>
              </a:spcBef>
            </a:pPr>
            <a:r>
              <a:rPr lang="fr-FR" smtClean="0"/>
              <a:t>Biens</a:t>
            </a:r>
          </a:p>
          <a:p>
            <a:pPr lvl="1">
              <a:spcBef>
                <a:spcPts val="600"/>
              </a:spcBef>
            </a:pPr>
            <a:endParaRPr lang="fr-FR"/>
          </a:p>
          <a:p>
            <a:pPr>
              <a:spcBef>
                <a:spcPts val="600"/>
              </a:spcBef>
            </a:pPr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44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57296249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000" smtClean="0"/>
              <a:t>R.</a:t>
            </a:r>
            <a:r>
              <a:rPr lang="fr-FR" b="1" smtClean="0"/>
              <a:t>O</a:t>
            </a:r>
            <a:r>
              <a:rPr lang="fr-FR" smtClean="0"/>
              <a:t>.</a:t>
            </a:r>
            <a:r>
              <a:rPr lang="fr-FR" sz="2000" smtClean="0"/>
              <a:t>M</a:t>
            </a:r>
            <a:r>
              <a:rPr lang="fr-FR" smtClean="0"/>
              <a:t>.</a:t>
            </a:r>
            <a:r>
              <a:rPr lang="fr-FR" sz="2000" smtClean="0"/>
              <a:t>A</a:t>
            </a:r>
            <a:r>
              <a:rPr lang="fr-FR" smtClean="0"/>
              <a:t>.  – OBSTACLES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mtClean="0"/>
          </a:p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45</a:t>
            </a:fld>
            <a:endParaRPr lang="fr-FR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58" y="1612366"/>
            <a:ext cx="9247994" cy="5256584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-18972" y="-27384"/>
            <a:ext cx="9264107" cy="1628800"/>
          </a:xfrm>
          <a:prstGeom prst="rect">
            <a:avLst/>
          </a:prstGeom>
          <a:solidFill>
            <a:srgbClr val="D96858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PERSONNEL…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800" smtClean="0">
                <a:solidFill>
                  <a:schemeClr val="bg1"/>
                </a:solidFill>
              </a:rPr>
              <a:t>Tenez-le éloigné : l'effet de déflexion généré par le rotor peut soulever des objets dangereux</a:t>
            </a:r>
            <a:endParaRPr kumimoji="0" lang="fr-FR" sz="2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48842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000" smtClean="0"/>
              <a:t>R.</a:t>
            </a:r>
            <a:r>
              <a:rPr lang="fr-FR" b="1" smtClean="0"/>
              <a:t>O</a:t>
            </a:r>
            <a:r>
              <a:rPr lang="fr-FR" smtClean="0"/>
              <a:t>.</a:t>
            </a:r>
            <a:r>
              <a:rPr lang="fr-FR" sz="2000" smtClean="0"/>
              <a:t>M</a:t>
            </a:r>
            <a:r>
              <a:rPr lang="fr-FR" smtClean="0"/>
              <a:t>.</a:t>
            </a:r>
            <a:r>
              <a:rPr lang="fr-FR" sz="2000" smtClean="0"/>
              <a:t>A</a:t>
            </a:r>
            <a:r>
              <a:rPr lang="fr-FR" smtClean="0"/>
              <a:t>. – OBSTACLES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mtClean="0"/>
          </a:p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46</a:t>
            </a:fld>
            <a:endParaRPr lang="fr-FR" altLang="en-US"/>
          </a:p>
        </p:txBody>
      </p:sp>
      <p:sp>
        <p:nvSpPr>
          <p:cNvPr id="8" name="Rettangolo 7"/>
          <p:cNvSpPr/>
          <p:nvPr/>
        </p:nvSpPr>
        <p:spPr bwMode="auto">
          <a:xfrm>
            <a:off x="5564188" y="-17475"/>
            <a:ext cx="3579813" cy="2612680"/>
          </a:xfrm>
          <a:prstGeom prst="rect">
            <a:avLst/>
          </a:prstGeom>
          <a:solidFill>
            <a:srgbClr val="D96858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INTERROMPEZ LA CIRCULATION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800" smtClean="0">
                <a:solidFill>
                  <a:schemeClr val="bg1"/>
                </a:solidFill>
              </a:rPr>
              <a:t>dans les deux sens</a:t>
            </a:r>
            <a:endParaRPr kumimoji="0" lang="fr-FR" sz="2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9" name="Rettangolo 8"/>
          <p:cNvSpPr/>
          <p:nvPr/>
        </p:nvSpPr>
        <p:spPr bwMode="auto">
          <a:xfrm>
            <a:off x="-36511" y="4205288"/>
            <a:ext cx="3888432" cy="2691209"/>
          </a:xfrm>
          <a:prstGeom prst="rect">
            <a:avLst/>
          </a:prstGeom>
          <a:solidFill>
            <a:srgbClr val="D96858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Maintenez les véhicules</a:t>
            </a:r>
            <a:r>
              <a:rPr kumimoji="0" lang="fr-FR" sz="2800" b="0" i="0" u="none" strike="noStrike" cap="none" normalizeH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et les motos à une distance minimale de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2800" b="0" i="0" u="none" strike="noStrike" cap="none" normalizeH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100 m</a:t>
            </a:r>
            <a:endParaRPr kumimoji="0" lang="fr-FR" sz="2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pic>
        <p:nvPicPr>
          <p:cNvPr id="76804" name="Picture 4" descr="Immagine 01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851920" y="2595204"/>
            <a:ext cx="5708342" cy="430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e 5"/>
          <p:cNvSpPr/>
          <p:nvPr/>
        </p:nvSpPr>
        <p:spPr bwMode="auto">
          <a:xfrm>
            <a:off x="3877580" y="4509120"/>
            <a:ext cx="936104" cy="1224136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3"/>
              </a:buBlip>
              <a:tabLst/>
            </a:pPr>
            <a:endParaRPr kumimoji="0" lang="fr-FR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6512" y="4176"/>
            <a:ext cx="5601482" cy="420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2376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PRÉPARATION DE LA ZONE</a:t>
            </a:r>
            <a:endParaRPr lang="fr-FR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mtClean="0"/>
          </a:p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47</a:t>
            </a:fld>
            <a:endParaRPr lang="fr-FR" altLang="en-US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91114"/>
            <a:ext cx="9440592" cy="457263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 bwMode="auto">
          <a:xfrm>
            <a:off x="2250000" y="1412776"/>
            <a:ext cx="4644000" cy="1260000"/>
          </a:xfrm>
          <a:prstGeom prst="rect">
            <a:avLst/>
          </a:prstGeom>
          <a:solidFill>
            <a:srgbClr val="255C9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800" smtClean="0">
                <a:solidFill>
                  <a:schemeClr val="bg1"/>
                </a:solidFill>
              </a:rPr>
              <a:t>Les tentes ou les bâches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800" smtClean="0">
                <a:solidFill>
                  <a:schemeClr val="bg1"/>
                </a:solidFill>
              </a:rPr>
              <a:t>peuvent facilement s'envoler</a:t>
            </a:r>
            <a:endParaRPr kumimoji="0" lang="fr-FR" sz="2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60316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000" smtClean="0"/>
              <a:t>R.</a:t>
            </a:r>
            <a:r>
              <a:rPr lang="fr-FR" b="1" smtClean="0"/>
              <a:t>O</a:t>
            </a:r>
            <a:r>
              <a:rPr lang="fr-FR" smtClean="0"/>
              <a:t>.</a:t>
            </a:r>
            <a:r>
              <a:rPr lang="fr-FR" sz="2000" smtClean="0"/>
              <a:t>M</a:t>
            </a:r>
            <a:r>
              <a:rPr lang="fr-FR" smtClean="0"/>
              <a:t>.</a:t>
            </a:r>
            <a:r>
              <a:rPr lang="fr-FR" sz="2000" smtClean="0"/>
              <a:t>A</a:t>
            </a:r>
            <a:r>
              <a:rPr lang="fr-FR" smtClean="0"/>
              <a:t>. – OBSTACLES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mtClean="0"/>
          </a:p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48</a:t>
            </a:fld>
            <a:endParaRPr lang="fr-FR" altLang="en-US"/>
          </a:p>
        </p:txBody>
      </p:sp>
      <p:pic>
        <p:nvPicPr>
          <p:cNvPr id="77826" name="Picture 2" descr="Immagine 0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42840"/>
            <a:ext cx="9144000" cy="6900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1" y="5094385"/>
            <a:ext cx="3960000" cy="1764000"/>
          </a:xfrm>
          <a:prstGeom prst="rect">
            <a:avLst/>
          </a:prstGeom>
          <a:solidFill>
            <a:srgbClr val="302D1D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Éloignez les animaux de compagnie, le bétail, les animaux sauvages et les oiseaux</a:t>
            </a:r>
            <a:endParaRPr kumimoji="0" lang="fr-FR" sz="2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2337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49</a:t>
            </a:fld>
            <a:endParaRPr lang="fr-FR" altLang="en-US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91"/>
            <a:ext cx="10980712" cy="8235535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fr-FR" sz="4800" smtClean="0">
                <a:solidFill>
                  <a:schemeClr val="bg1"/>
                </a:solidFill>
              </a:rPr>
              <a:t>RÉCEPTION DE L'HÉLICOPTÈRE</a:t>
            </a:r>
            <a:endParaRPr lang="fr-FR" sz="4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201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727" b="16917"/>
          <a:stretch>
            <a:fillRect/>
          </a:stretch>
        </p:blipFill>
        <p:spPr>
          <a:xfrm>
            <a:off x="0" y="15691"/>
            <a:ext cx="9144000" cy="6842309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4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SCÉNARIO</a:t>
            </a:r>
            <a:r>
              <a:rPr kumimoji="0" lang="fr-FR" sz="4800" b="0" i="0" u="none" strike="noStrike" cap="none" normalizeH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TYPE</a:t>
            </a:r>
            <a:endParaRPr kumimoji="0" lang="fr-FR" sz="4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83199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RÉCEPTION DE L'HÉLICOPTÈRE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916832"/>
            <a:ext cx="8507413" cy="4464918"/>
          </a:xfrm>
        </p:spPr>
        <p:txBody>
          <a:bodyPr/>
          <a:lstStyle/>
          <a:p>
            <a:pPr marL="0" indent="0" algn="ctr">
              <a:buNone/>
            </a:pPr>
            <a:r>
              <a:rPr lang="fr-FR" sz="4800" smtClean="0"/>
              <a:t>FAITES EN SORTE </a:t>
            </a:r>
            <a:br>
              <a:rPr lang="fr-FR" sz="4800" smtClean="0"/>
            </a:br>
            <a:r>
              <a:rPr lang="fr-FR" sz="4800" smtClean="0"/>
              <a:t>D'ÊTRE VISIBLE</a:t>
            </a:r>
            <a:endParaRPr lang="fr-FR" sz="480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50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64975124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smtClean="0"/>
              <a:t>R</a:t>
            </a:r>
            <a:r>
              <a:rPr lang="fr-FR" smtClean="0"/>
              <a:t>.</a:t>
            </a:r>
            <a:r>
              <a:rPr lang="fr-FR" sz="2000" smtClean="0"/>
              <a:t>O</a:t>
            </a:r>
            <a:r>
              <a:rPr lang="fr-FR" smtClean="0"/>
              <a:t>.</a:t>
            </a:r>
            <a:r>
              <a:rPr lang="fr-FR" sz="2000" smtClean="0"/>
              <a:t>M</a:t>
            </a:r>
            <a:r>
              <a:rPr lang="fr-FR" smtClean="0"/>
              <a:t>.</a:t>
            </a:r>
            <a:r>
              <a:rPr lang="fr-FR" sz="2000" smtClean="0"/>
              <a:t>A</a:t>
            </a:r>
            <a:r>
              <a:rPr lang="fr-FR" smtClean="0"/>
              <a:t>. – REQUÊTE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85838" lvl="1" indent="0">
              <a:buNone/>
            </a:pPr>
            <a:endParaRPr lang="fr-FR" sz="1800"/>
          </a:p>
          <a:p>
            <a:pPr marL="457200" lvl="1" indent="0">
              <a:buNone/>
            </a:pPr>
            <a:r>
              <a:rPr lang="fr-FR" smtClean="0"/>
              <a:t>	</a:t>
            </a:r>
          </a:p>
          <a:p>
            <a:pPr marL="457200" lvl="1" indent="0">
              <a:buNone/>
            </a:pPr>
            <a:r>
              <a:rPr lang="fr-FR" smtClean="0"/>
              <a:t>	</a:t>
            </a:r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51</a:t>
            </a:fld>
            <a:endParaRPr lang="fr-FR" altLang="en-US"/>
          </a:p>
        </p:txBody>
      </p:sp>
      <p:pic>
        <p:nvPicPr>
          <p:cNvPr id="78850" name="Picture 2" descr="P1080884 - 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4762"/>
            <a:ext cx="9180512" cy="6877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tangolo 7"/>
          <p:cNvSpPr/>
          <p:nvPr/>
        </p:nvSpPr>
        <p:spPr bwMode="auto">
          <a:xfrm>
            <a:off x="1835696" y="512713"/>
            <a:ext cx="7308304" cy="1548135"/>
          </a:xfrm>
          <a:prstGeom prst="rect">
            <a:avLst/>
          </a:prstGeom>
          <a:solidFill>
            <a:srgbClr val="394B6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3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Signalez tout incendie dans la zone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3600" smtClean="0">
                <a:solidFill>
                  <a:schemeClr val="bg1"/>
                </a:solidFill>
              </a:rPr>
              <a:t>La fumée peut être vue de très loin</a:t>
            </a:r>
            <a:endParaRPr kumimoji="0" lang="fr-FR" sz="36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9" name="Connettore 2 8"/>
          <p:cNvCxnSpPr/>
          <p:nvPr/>
        </p:nvCxnSpPr>
        <p:spPr bwMode="auto">
          <a:xfrm flipV="1">
            <a:off x="827088" y="3636574"/>
            <a:ext cx="3024832" cy="2240698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CasellaDiTesto 11"/>
          <p:cNvSpPr txBox="1"/>
          <p:nvPr/>
        </p:nvSpPr>
        <p:spPr>
          <a:xfrm rot="19385344">
            <a:off x="1482462" y="4167036"/>
            <a:ext cx="1485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mtClean="0">
                <a:solidFill>
                  <a:srgbClr val="FF0000"/>
                </a:solidFill>
              </a:rPr>
              <a:t>20 NM</a:t>
            </a:r>
            <a:endParaRPr lang="fr-F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5862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71525"/>
            <a:ext cx="9144000" cy="6086475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52</a:t>
            </a:fld>
            <a:endParaRPr lang="fr-FR" altLang="en-US"/>
          </a:p>
        </p:txBody>
      </p:sp>
      <p:sp>
        <p:nvSpPr>
          <p:cNvPr id="7" name="Rettangolo 6"/>
          <p:cNvSpPr/>
          <p:nvPr/>
        </p:nvSpPr>
        <p:spPr bwMode="auto">
          <a:xfrm>
            <a:off x="0" y="-27384"/>
            <a:ext cx="9144000" cy="1440160"/>
          </a:xfrm>
          <a:prstGeom prst="rect">
            <a:avLst/>
          </a:prstGeom>
          <a:solidFill>
            <a:srgbClr val="940F1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fr-FR" sz="4800" smtClean="0">
                <a:solidFill>
                  <a:schemeClr val="bg1"/>
                </a:solidFill>
              </a:rPr>
              <a:t>Utilisez des fusées éclairantes à main (de préférence)</a:t>
            </a:r>
            <a:endParaRPr lang="fr-FR" sz="4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39607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53</a:t>
            </a:fld>
            <a:endParaRPr lang="fr-FR" altLang="en-US"/>
          </a:p>
        </p:txBody>
      </p:sp>
      <p:pic>
        <p:nvPicPr>
          <p:cNvPr id="1026" name="Picture 2" descr="https://upload.wikimedia.org/wikipedia/commons/thumb/0/06/US_Army_52253_Best_Warrior_At_Night.jpg/1024px-US_Army_52253_Best_Warrior_At_Nig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3515" y="-36412"/>
            <a:ext cx="10384027" cy="689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6084168" y="764275"/>
            <a:ext cx="3059832" cy="3289110"/>
          </a:xfrm>
          <a:prstGeom prst="rect">
            <a:avLst/>
          </a:prstGeom>
          <a:solidFill>
            <a:srgbClr val="940F1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fr-FR" sz="3600" smtClean="0">
                <a:solidFill>
                  <a:schemeClr val="bg1"/>
                </a:solidFill>
              </a:rPr>
              <a:t>Fusées éclairantes – Projectiles pyrotechniques</a:t>
            </a:r>
          </a:p>
          <a:p>
            <a:pPr algn="ctr" eaLnBrk="1" hangingPunct="1">
              <a:spcBef>
                <a:spcPct val="20000"/>
              </a:spcBef>
              <a:buSzPct val="60000"/>
            </a:pPr>
            <a:r>
              <a:rPr lang="fr-FR" sz="3600" smtClean="0">
                <a:solidFill>
                  <a:schemeClr val="bg1"/>
                </a:solidFill>
              </a:rPr>
              <a:t>(à éviter)</a:t>
            </a:r>
            <a:endParaRPr lang="fr-FR" sz="3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39300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54</a:t>
            </a:fld>
            <a:endParaRPr lang="fr-FR" altLang="en-US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326" y="-16434"/>
            <a:ext cx="5155826" cy="6874434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3818" y="3333942"/>
            <a:ext cx="6426854" cy="3524058"/>
          </a:xfrm>
          <a:prstGeom prst="rect">
            <a:avLst/>
          </a:prstGeom>
        </p:spPr>
      </p:pic>
      <p:sp>
        <p:nvSpPr>
          <p:cNvPr id="12" name="Rettangolo 11"/>
          <p:cNvSpPr/>
          <p:nvPr/>
        </p:nvSpPr>
        <p:spPr bwMode="auto">
          <a:xfrm>
            <a:off x="4193818" y="-27384"/>
            <a:ext cx="4950182" cy="3384376"/>
          </a:xfrm>
          <a:prstGeom prst="rect">
            <a:avLst/>
          </a:prstGeom>
          <a:solidFill>
            <a:srgbClr val="940F1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fr-FR" sz="2400" smtClean="0">
                <a:solidFill>
                  <a:schemeClr val="bg1"/>
                </a:solidFill>
              </a:rPr>
              <a:t>Utilisez les feux clignotants des véhicules,</a:t>
            </a:r>
          </a:p>
          <a:p>
            <a:pPr algn="ctr" eaLnBrk="1" hangingPunct="1">
              <a:spcBef>
                <a:spcPct val="20000"/>
              </a:spcBef>
              <a:buSzPct val="60000"/>
            </a:pPr>
            <a:r>
              <a:rPr lang="fr-FR" sz="2400" smtClean="0">
                <a:solidFill>
                  <a:schemeClr val="bg1"/>
                </a:solidFill>
              </a:rPr>
              <a:t>mais n'oubliez pas...</a:t>
            </a:r>
          </a:p>
          <a:p>
            <a:pPr algn="ctr" eaLnBrk="1" hangingPunct="1">
              <a:spcBef>
                <a:spcPct val="20000"/>
              </a:spcBef>
              <a:buSzPct val="60000"/>
            </a:pPr>
            <a:endParaRPr lang="fr-FR" sz="2400">
              <a:solidFill>
                <a:schemeClr val="bg1"/>
              </a:solidFill>
            </a:endParaRPr>
          </a:p>
          <a:p>
            <a:pPr algn="ctr" eaLnBrk="1" hangingPunct="1">
              <a:spcBef>
                <a:spcPct val="20000"/>
              </a:spcBef>
              <a:buSzPct val="60000"/>
            </a:pPr>
            <a:r>
              <a:rPr lang="fr-FR" sz="2400" b="1" smtClean="0">
                <a:solidFill>
                  <a:schemeClr val="bg1"/>
                </a:solidFill>
              </a:rPr>
              <a:t>les feux véhicules situés sous les ponts ou au milieu d'une végétation haute sont difficiles à voir </a:t>
            </a:r>
            <a:br>
              <a:rPr lang="fr-FR" sz="2400" b="1" smtClean="0">
                <a:solidFill>
                  <a:schemeClr val="bg1"/>
                </a:solidFill>
              </a:rPr>
            </a:br>
            <a:r>
              <a:rPr lang="fr-FR" sz="2400" b="1" smtClean="0">
                <a:solidFill>
                  <a:schemeClr val="bg1"/>
                </a:solidFill>
              </a:rPr>
              <a:t>depuis les airs</a:t>
            </a:r>
            <a:endParaRPr lang="fr-FR" sz="2400" b="1">
              <a:solidFill>
                <a:schemeClr val="bg1"/>
              </a:solidFill>
            </a:endParaRPr>
          </a:p>
        </p:txBody>
      </p:sp>
      <p:cxnSp>
        <p:nvCxnSpPr>
          <p:cNvPr id="14" name="Connettore diritto 13"/>
          <p:cNvCxnSpPr/>
          <p:nvPr/>
        </p:nvCxnSpPr>
        <p:spPr bwMode="auto">
          <a:xfrm>
            <a:off x="4180170" y="-27384"/>
            <a:ext cx="0" cy="6885384"/>
          </a:xfrm>
          <a:prstGeom prst="line">
            <a:avLst/>
          </a:prstGeom>
          <a:noFill/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Connettore diritto 16"/>
          <p:cNvCxnSpPr/>
          <p:nvPr/>
        </p:nvCxnSpPr>
        <p:spPr bwMode="auto">
          <a:xfrm flipH="1">
            <a:off x="4193818" y="3333942"/>
            <a:ext cx="4950182" cy="0"/>
          </a:xfrm>
          <a:prstGeom prst="line">
            <a:avLst/>
          </a:prstGeom>
          <a:noFill/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95600468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/>
          <p:nvPr/>
        </p:nvSpPr>
        <p:spPr bwMode="auto">
          <a:xfrm>
            <a:off x="0" y="-27384"/>
            <a:ext cx="9144000" cy="69238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</a:pPr>
            <a:endParaRPr kumimoji="0" lang="fr-FR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55</a:t>
            </a:fld>
            <a:endParaRPr lang="fr-FR" altLang="en-US"/>
          </a:p>
        </p:txBody>
      </p:sp>
      <p:grpSp>
        <p:nvGrpSpPr>
          <p:cNvPr id="6" name="Area di disegno 37"/>
          <p:cNvGrpSpPr/>
          <p:nvPr/>
        </p:nvGrpSpPr>
        <p:grpSpPr>
          <a:xfrm>
            <a:off x="1297534" y="1988178"/>
            <a:ext cx="6826744" cy="4703134"/>
            <a:chOff x="0" y="0"/>
            <a:chExt cx="5419725" cy="3733800"/>
          </a:xfrm>
        </p:grpSpPr>
        <p:sp>
          <p:nvSpPr>
            <p:cNvPr id="7" name="Rettangolo 6"/>
            <p:cNvSpPr/>
            <p:nvPr/>
          </p:nvSpPr>
          <p:spPr>
            <a:xfrm>
              <a:off x="0" y="0"/>
              <a:ext cx="5419725" cy="3733800"/>
            </a:xfrm>
            <a:prstGeom prst="rect">
              <a:avLst/>
            </a:prstGeom>
          </p:spPr>
        </p:sp>
        <p:cxnSp>
          <p:nvCxnSpPr>
            <p:cNvPr id="8" name="Connettore 2 7"/>
            <p:cNvCxnSpPr/>
            <p:nvPr/>
          </p:nvCxnSpPr>
          <p:spPr>
            <a:xfrm flipH="1" flipV="1">
              <a:off x="1400176" y="913347"/>
              <a:ext cx="2677770" cy="1553429"/>
            </a:xfrm>
            <a:prstGeom prst="straightConnector1">
              <a:avLst/>
            </a:prstGeom>
            <a:ln w="76200">
              <a:solidFill>
                <a:srgbClr val="42577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Immagine 8" descr="C:\Users\Stefano\AppData\Local\Microsoft\Windows\INetCacheContent.Word\car-accident-collision-hi.png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26" y="94275"/>
              <a:ext cx="842010" cy="8191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Immagin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62571" y="1494450"/>
              <a:ext cx="2161905" cy="2161905"/>
            </a:xfrm>
            <a:prstGeom prst="rect">
              <a:avLst/>
            </a:prstGeom>
          </p:spPr>
        </p:pic>
        <p:pic>
          <p:nvPicPr>
            <p:cNvPr id="11" name="Immagine 10" descr="mi-17_silhouette_top_v2-2400px 1"/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611516" y="2045630"/>
              <a:ext cx="1355725" cy="1129665"/>
            </a:xfrm>
            <a:prstGeom prst="rect">
              <a:avLst/>
            </a:prstGeom>
            <a:noFill/>
          </p:spPr>
        </p:pic>
        <p:pic>
          <p:nvPicPr>
            <p:cNvPr id="12" name="Immagine 11" descr="C:\Users\Stefano\AppData\Local\Microsoft\Windows\INetCacheContent.Word\robot-hi.png"/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7236" y="252390"/>
              <a:ext cx="400050" cy="66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Fumetto: rettangolo con angoli arrotondati 12"/>
            <p:cNvSpPr/>
            <p:nvPr/>
          </p:nvSpPr>
          <p:spPr>
            <a:xfrm>
              <a:off x="2019301" y="94232"/>
              <a:ext cx="3305175" cy="819114"/>
            </a:xfrm>
            <a:prstGeom prst="wedgeRoundRectCallout">
              <a:avLst>
                <a:gd name="adj1" fmla="val -69089"/>
                <a:gd name="adj2" fmla="val -2696"/>
                <a:gd name="adj3" fmla="val 16667"/>
              </a:avLst>
            </a:prstGeom>
            <a:solidFill>
              <a:srgbClr val="42577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fr-FR" b="1" smtClean="0">
                  <a:effectLst/>
                </a:rPr>
                <a:t>« Nous sommes à vos 10 heures »</a:t>
              </a:r>
              <a:endParaRPr lang="fr-FR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Arco 13"/>
            <p:cNvSpPr/>
            <p:nvPr/>
          </p:nvSpPr>
          <p:spPr>
            <a:xfrm>
              <a:off x="628651" y="1027569"/>
              <a:ext cx="3609975" cy="2315227"/>
            </a:xfrm>
            <a:prstGeom prst="arc">
              <a:avLst>
                <a:gd name="adj1" fmla="val 18612399"/>
                <a:gd name="adj2" fmla="val 0"/>
              </a:avLst>
            </a:prstGeom>
            <a:ln w="38100">
              <a:solidFill>
                <a:srgbClr val="FF0000"/>
              </a:solidFill>
              <a:prstDash val="dash"/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</p:grpSp>
      <p:sp>
        <p:nvSpPr>
          <p:cNvPr id="16" name="Rettangolo 15"/>
          <p:cNvSpPr/>
          <p:nvPr/>
        </p:nvSpPr>
        <p:spPr bwMode="auto">
          <a:xfrm>
            <a:off x="0" y="-71632"/>
            <a:ext cx="9144000" cy="1548135"/>
          </a:xfrm>
          <a:prstGeom prst="rect">
            <a:avLst/>
          </a:prstGeom>
          <a:solidFill>
            <a:srgbClr val="42577A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 eaLnBrk="1" hangingPunct="1">
              <a:spcBef>
                <a:spcPts val="0"/>
              </a:spcBef>
              <a:buSzPct val="60000"/>
            </a:pPr>
            <a:r>
              <a:rPr lang="fr-FR" sz="3600" smtClean="0">
                <a:solidFill>
                  <a:schemeClr val="bg1"/>
                </a:solidFill>
              </a:rPr>
              <a:t>Si vous êtes en contact,	</a:t>
            </a:r>
          </a:p>
          <a:p>
            <a:pPr algn="r" eaLnBrk="1" hangingPunct="1">
              <a:spcBef>
                <a:spcPts val="0"/>
              </a:spcBef>
              <a:buSzPct val="60000"/>
            </a:pPr>
            <a:r>
              <a:rPr lang="fr-FR" sz="3600" smtClean="0">
                <a:solidFill>
                  <a:schemeClr val="bg1"/>
                </a:solidFill>
              </a:rPr>
              <a:t>utilisez la « direction en heures »	</a:t>
            </a:r>
            <a:endParaRPr kumimoji="0" lang="fr-FR" sz="36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87180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56</a:t>
            </a:fld>
            <a:endParaRPr lang="fr-FR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50054" cy="54006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ttangolo 6"/>
          <p:cNvSpPr/>
          <p:nvPr/>
        </p:nvSpPr>
        <p:spPr bwMode="auto">
          <a:xfrm>
            <a:off x="0" y="5373216"/>
            <a:ext cx="9144000" cy="1484784"/>
          </a:xfrm>
          <a:prstGeom prst="rect">
            <a:avLst/>
          </a:prstGeom>
          <a:solidFill>
            <a:srgbClr val="60897E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SzPct val="60000"/>
            </a:pPr>
            <a:r>
              <a:rPr lang="fr-FR" sz="3600" smtClean="0">
                <a:solidFill>
                  <a:schemeClr val="bg1"/>
                </a:solidFill>
              </a:rPr>
              <a:t>« VOUS POUVEZ ATTERRIR ICI… »</a:t>
            </a:r>
            <a:endParaRPr kumimoji="0" lang="fr-FR" sz="36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84245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 bwMode="auto">
          <a:xfrm>
            <a:off x="0" y="-27384"/>
            <a:ext cx="9144000" cy="69238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</a:pPr>
            <a:endParaRPr kumimoji="0" lang="fr-FR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57</a:t>
            </a:fld>
            <a:endParaRPr lang="fr-FR" altLang="en-US"/>
          </a:p>
        </p:txBody>
      </p:sp>
      <p:pic>
        <p:nvPicPr>
          <p:cNvPr id="6" name="Immagin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8832" y="404664"/>
            <a:ext cx="3889632" cy="439378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  <p:pic>
        <p:nvPicPr>
          <p:cNvPr id="7" name="Immagine 6" descr="C:\Users\Stefano\AppData\Local\Microsoft\Windows\INetCacheContent.Word\Rescue Sign 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024" y="1398749"/>
            <a:ext cx="3963960" cy="240560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  <p:sp>
        <p:nvSpPr>
          <p:cNvPr id="9" name="Rettangolo 8"/>
          <p:cNvSpPr/>
          <p:nvPr/>
        </p:nvSpPr>
        <p:spPr bwMode="auto">
          <a:xfrm>
            <a:off x="0" y="5373217"/>
            <a:ext cx="7164288" cy="1088056"/>
          </a:xfrm>
          <a:prstGeom prst="rect">
            <a:avLst/>
          </a:prstGeom>
          <a:solidFill>
            <a:srgbClr val="4F5A3C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 eaLnBrk="1" hangingPunct="1">
              <a:spcBef>
                <a:spcPts val="0"/>
              </a:spcBef>
              <a:buSzPct val="60000"/>
            </a:pPr>
            <a:r>
              <a:rPr lang="fr-FR" sz="3600" smtClean="0">
                <a:solidFill>
                  <a:schemeClr val="bg1"/>
                </a:solidFill>
              </a:rPr>
              <a:t>Signalez le site d'atterrissage	</a:t>
            </a:r>
            <a:endParaRPr kumimoji="0" lang="fr-FR" sz="36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257299" y="1409687"/>
            <a:ext cx="2454621" cy="39371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fr-FR" sz="2800" b="1" smtClean="0">
                <a:solidFill>
                  <a:schemeClr val="tx1"/>
                </a:solidFill>
              </a:rPr>
              <a:t>BESOIN D'AIDE ?</a:t>
            </a:r>
            <a:endParaRPr lang="fr-FR" sz="2800" b="1">
              <a:solidFill>
                <a:schemeClr val="tx1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1393103" y="3365629"/>
            <a:ext cx="788783" cy="39371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fr-FR" sz="2800" b="1" smtClean="0">
                <a:solidFill>
                  <a:schemeClr val="tx1"/>
                </a:solidFill>
              </a:rPr>
              <a:t>OUI</a:t>
            </a:r>
            <a:endParaRPr lang="fr-FR" sz="2800" b="1">
              <a:solidFill>
                <a:schemeClr val="tx1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2742066" y="3365629"/>
            <a:ext cx="788783" cy="39371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fr-FR" sz="2800" b="1" smtClean="0">
                <a:solidFill>
                  <a:schemeClr val="tx1"/>
                </a:solidFill>
              </a:rPr>
              <a:t>NON</a:t>
            </a:r>
            <a:endParaRPr lang="fr-FR" sz="28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89489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RÉCEPTION DE L'HÉLICOPTÈRE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mtClean="0"/>
          </a:p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58</a:t>
            </a:fld>
            <a:endParaRPr lang="fr-FR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656" y="2699296"/>
            <a:ext cx="7874588" cy="3168350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0" y="1268760"/>
            <a:ext cx="9144000" cy="115326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Les objets non fixés peuvent se révéler dangereux 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pour l'hélicoptère et pour les personnes à proximité</a:t>
            </a:r>
            <a:endParaRPr kumimoji="0" lang="fr-FR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07982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59</a:t>
            </a:fld>
            <a:endParaRPr lang="fr-FR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26225"/>
            <a:ext cx="9372640" cy="5327433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 bwMode="auto">
          <a:xfrm>
            <a:off x="-12343" y="4077072"/>
            <a:ext cx="9264107" cy="2794576"/>
          </a:xfrm>
          <a:prstGeom prst="rect">
            <a:avLst/>
          </a:prstGeom>
          <a:solidFill>
            <a:srgbClr val="D96858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4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PROTÉGEZ-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4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VOUS</a:t>
            </a:r>
            <a:endParaRPr kumimoji="0" lang="fr-FR" sz="4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pic>
        <p:nvPicPr>
          <p:cNvPr id="7" name="Immagin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786" y="4205136"/>
            <a:ext cx="1845915" cy="2455804"/>
          </a:xfrm>
          <a:prstGeom prst="rect">
            <a:avLst/>
          </a:prstGeom>
          <a:ln cap="rnd">
            <a:solidFill>
              <a:srgbClr val="0070C0"/>
            </a:solidFill>
          </a:ln>
        </p:spPr>
      </p:pic>
      <p:pic>
        <p:nvPicPr>
          <p:cNvPr id="8" name="Immagin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7660" y="4235508"/>
            <a:ext cx="1614092" cy="2455803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10" name="ZoneTexte 9"/>
          <p:cNvSpPr txBox="1"/>
          <p:nvPr/>
        </p:nvSpPr>
        <p:spPr>
          <a:xfrm>
            <a:off x="701675" y="6070600"/>
            <a:ext cx="1762125" cy="576000"/>
          </a:xfrm>
          <a:prstGeom prst="roundRect">
            <a:avLst/>
          </a:prstGeom>
          <a:solidFill>
            <a:srgbClr val="0000FF"/>
          </a:solidFill>
        </p:spPr>
        <p:txBody>
          <a:bodyPr wrap="square" lIns="36000" tIns="0" rIns="36000" bIns="0" rtlCol="0" anchor="ctr" anchorCtr="0">
            <a:noAutofit/>
          </a:bodyPr>
          <a:lstStyle/>
          <a:p>
            <a:pPr algn="ctr"/>
            <a:r>
              <a:rPr lang="fr-FR" sz="1400" b="1" smtClean="0">
                <a:solidFill>
                  <a:schemeClr val="bg1"/>
                </a:solidFill>
              </a:rPr>
              <a:t>Le port de lunettes de protection est requis</a:t>
            </a:r>
            <a:endParaRPr lang="fr-FR" sz="1400" b="1">
              <a:solidFill>
                <a:schemeClr val="bg1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6930460" y="5946774"/>
            <a:ext cx="1512000" cy="720000"/>
          </a:xfrm>
          <a:prstGeom prst="roundRect">
            <a:avLst/>
          </a:prstGeom>
          <a:solidFill>
            <a:srgbClr val="0000FF"/>
          </a:solidFill>
        </p:spPr>
        <p:txBody>
          <a:bodyPr wrap="square" lIns="36000" tIns="0" rIns="36000" bIns="0" rtlCol="0" anchor="ctr" anchorCtr="0">
            <a:noAutofit/>
          </a:bodyPr>
          <a:lstStyle/>
          <a:p>
            <a:pPr algn="ctr"/>
            <a:r>
              <a:rPr lang="fr-FR" sz="1400" b="1" smtClean="0">
                <a:solidFill>
                  <a:schemeClr val="bg1"/>
                </a:solidFill>
              </a:rPr>
              <a:t>Portez des protections auditives</a:t>
            </a:r>
            <a:endParaRPr lang="fr-FR" sz="1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50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SCÉNARIO TYPE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smtClean="0"/>
              <a:t>SCÉNARIO TYPE</a:t>
            </a:r>
          </a:p>
          <a:p>
            <a:r>
              <a:rPr lang="fr-FR" smtClean="0"/>
              <a:t>Suite à un événement, une personne avertit le centre de répartition des urgences</a:t>
            </a:r>
          </a:p>
          <a:p>
            <a:r>
              <a:rPr lang="fr-FR" smtClean="0"/>
              <a:t>Les informations échangées à cette étape sont d'une extrême importance.</a:t>
            </a:r>
          </a:p>
          <a:p>
            <a:pPr marL="0" indent="0">
              <a:buNone/>
            </a:pPr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dirty="0" smtClean="0"/>
              <a:t>Manuel de demande de mission </a:t>
            </a:r>
            <a:r>
              <a:rPr lang="fr-FR" altLang="en-US" dirty="0" smtClean="0"/>
              <a:t>par</a:t>
            </a:r>
            <a:r>
              <a:rPr lang="fr-FR" altLang="en-US" dirty="0" smtClean="0"/>
              <a:t> </a:t>
            </a:r>
            <a:r>
              <a:rPr lang="fr-FR" altLang="en-US" dirty="0" smtClean="0"/>
              <a:t>hélicoptère</a:t>
            </a:r>
            <a:endParaRPr lang="fr-FR" altLang="en-US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6</a:t>
            </a:fld>
            <a:endParaRPr lang="fr-FR" altLang="en-US"/>
          </a:p>
        </p:txBody>
      </p:sp>
      <p:pic>
        <p:nvPicPr>
          <p:cNvPr id="7" name="Immagine 6" descr="C:\Users\Stefano\AppData\Local\Microsoft\Windows\INetCacheContent.Word\car-accident-collision-hi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8580" y="5232946"/>
            <a:ext cx="842010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 descr="C:\Users\Stefano\AppData\Local\Microsoft\Windows\INetCacheContent.Word\robot-hi.pn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2740" y="5312003"/>
            <a:ext cx="400050" cy="661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magine 8" descr="C:\Users\Stefano\AppData\Local\Microsoft\Windows\INetCacheContent.Word\lightning-hi1.pn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5781278" y="4379962"/>
            <a:ext cx="666750" cy="7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magine 9" descr="C:\Users\Stefano\AppData\Local\Microsoft\Windows\INetCacheContent.Word\1194984658879665053people_juliane_krug_03c.svg.hi.pn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3648770"/>
            <a:ext cx="390525" cy="581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391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000" smtClean="0"/>
              <a:t>R.</a:t>
            </a:r>
            <a:r>
              <a:rPr lang="fr-FR" b="1" smtClean="0"/>
              <a:t>O</a:t>
            </a:r>
            <a:r>
              <a:rPr lang="fr-FR" smtClean="0"/>
              <a:t>.</a:t>
            </a:r>
            <a:r>
              <a:rPr lang="fr-FR" sz="2000" smtClean="0"/>
              <a:t>M</a:t>
            </a:r>
            <a:r>
              <a:rPr lang="fr-FR" smtClean="0"/>
              <a:t>.</a:t>
            </a:r>
            <a:r>
              <a:rPr lang="fr-FR" sz="2000" smtClean="0"/>
              <a:t>A</a:t>
            </a:r>
            <a:r>
              <a:rPr lang="fr-FR" smtClean="0"/>
              <a:t>. – OBSTACLES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mtClean="0"/>
          </a:p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60</a:t>
            </a:fld>
            <a:endParaRPr lang="fr-FR" altLang="en-US"/>
          </a:p>
        </p:txBody>
      </p:sp>
      <p:pic>
        <p:nvPicPr>
          <p:cNvPr id="6" name="Immagine 5" descr="C:\Users\Stefano\AppData\Local\Microsoft\Windows\INetCacheContent.Word\REC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-13576"/>
            <a:ext cx="9143998" cy="375417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ttangolo 6"/>
          <p:cNvSpPr/>
          <p:nvPr/>
        </p:nvSpPr>
        <p:spPr bwMode="auto">
          <a:xfrm>
            <a:off x="-36511" y="3740602"/>
            <a:ext cx="3888432" cy="3155895"/>
          </a:xfrm>
          <a:prstGeom prst="rect">
            <a:avLst/>
          </a:prstGeom>
          <a:solidFill>
            <a:srgbClr val="1E467F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SzPct val="60000"/>
            </a:pPr>
            <a:r>
              <a:rPr lang="fr-FR" sz="2800" smtClean="0">
                <a:solidFill>
                  <a:schemeClr val="bg1"/>
                </a:solidFill>
              </a:rPr>
              <a:t>Si vous fournissez des indications sur une surface enneigée...</a:t>
            </a:r>
            <a:endParaRPr kumimoji="0" lang="fr-FR" sz="2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920" y="2888940"/>
            <a:ext cx="5292079" cy="396905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</p:spTree>
    <p:extLst>
      <p:ext uri="{BB962C8B-B14F-4D97-AF65-F5344CB8AC3E}">
        <p14:creationId xmlns:p14="http://schemas.microsoft.com/office/powerpoint/2010/main" val="299561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61</a:t>
            </a:fld>
            <a:endParaRPr lang="fr-FR" altLang="en-US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 bwMode="auto">
          <a:xfrm>
            <a:off x="-36512" y="-27384"/>
            <a:ext cx="4608511" cy="6923881"/>
          </a:xfrm>
          <a:prstGeom prst="rect">
            <a:avLst/>
          </a:prstGeom>
          <a:solidFill>
            <a:srgbClr val="1E467F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SzPct val="60000"/>
            </a:pPr>
            <a:r>
              <a:rPr lang="fr-FR" sz="2800" smtClean="0">
                <a:solidFill>
                  <a:schemeClr val="bg1"/>
                </a:solidFill>
              </a:rPr>
              <a:t>...posez un genou à terre</a:t>
            </a:r>
          </a:p>
          <a:p>
            <a:pPr algn="ctr" eaLnBrk="1" hangingPunct="1">
              <a:spcBef>
                <a:spcPts val="0"/>
              </a:spcBef>
              <a:buSzPct val="60000"/>
            </a:pPr>
            <a:r>
              <a:rPr lang="fr-FR" sz="2800" smtClean="0">
                <a:solidFill>
                  <a:schemeClr val="bg1"/>
                </a:solidFill>
              </a:rPr>
              <a:t>et restez immobile</a:t>
            </a:r>
          </a:p>
          <a:p>
            <a:pPr algn="ctr" eaLnBrk="1" hangingPunct="1">
              <a:spcBef>
                <a:spcPts val="0"/>
              </a:spcBef>
              <a:buSzPct val="60000"/>
            </a:pPr>
            <a:r>
              <a:rPr lang="fr-FR" sz="2800" smtClean="0">
                <a:solidFill>
                  <a:schemeClr val="bg1"/>
                </a:solidFill>
              </a:rPr>
              <a:t>tout en protégeant vos yeux.</a:t>
            </a:r>
          </a:p>
          <a:p>
            <a:pPr algn="ctr" eaLnBrk="1" hangingPunct="1">
              <a:spcBef>
                <a:spcPts val="0"/>
              </a:spcBef>
              <a:buSzPct val="60000"/>
            </a:pPr>
            <a:endParaRPr lang="fr-FR" sz="2800">
              <a:solidFill>
                <a:schemeClr val="bg1"/>
              </a:solidFill>
            </a:endParaRPr>
          </a:p>
          <a:p>
            <a:pPr algn="ctr" eaLnBrk="1" hangingPunct="1">
              <a:spcBef>
                <a:spcPts val="0"/>
              </a:spcBef>
              <a:buSzPct val="60000"/>
            </a:pPr>
            <a:endParaRPr lang="fr-FR" sz="2800">
              <a:solidFill>
                <a:schemeClr val="bg1"/>
              </a:solidFill>
            </a:endParaRPr>
          </a:p>
          <a:p>
            <a:pPr algn="ctr" eaLnBrk="1" hangingPunct="1">
              <a:spcBef>
                <a:spcPts val="0"/>
              </a:spcBef>
              <a:buSzPct val="60000"/>
            </a:pPr>
            <a:endParaRPr lang="fr-FR" sz="2800">
              <a:solidFill>
                <a:schemeClr val="bg1"/>
              </a:solidFill>
            </a:endParaRPr>
          </a:p>
          <a:p>
            <a:pPr algn="ctr" eaLnBrk="1" hangingPunct="1">
              <a:spcBef>
                <a:spcPts val="0"/>
              </a:spcBef>
              <a:buSzPct val="60000"/>
            </a:pPr>
            <a:r>
              <a:rPr lang="fr-FR" sz="2800" smtClean="0">
                <a:solidFill>
                  <a:schemeClr val="bg1"/>
                </a:solidFill>
              </a:rPr>
              <a:t>Vous pourriez devenir</a:t>
            </a:r>
          </a:p>
          <a:p>
            <a:pPr algn="ctr" eaLnBrk="1" hangingPunct="1">
              <a:spcBef>
                <a:spcPts val="0"/>
              </a:spcBef>
              <a:buSzPct val="60000"/>
            </a:pPr>
            <a:r>
              <a:rPr lang="fr-FR" sz="2800" smtClean="0">
                <a:solidFill>
                  <a:schemeClr val="bg1"/>
                </a:solidFill>
              </a:rPr>
              <a:t>la seule référence visible</a:t>
            </a:r>
          </a:p>
          <a:p>
            <a:pPr algn="ctr" eaLnBrk="1" hangingPunct="1">
              <a:spcBef>
                <a:spcPts val="0"/>
              </a:spcBef>
              <a:buSzPct val="60000"/>
            </a:pPr>
            <a:r>
              <a:rPr lang="fr-FR" sz="2800" smtClean="0">
                <a:solidFill>
                  <a:schemeClr val="bg1"/>
                </a:solidFill>
              </a:rPr>
              <a:t>pour le pilote qui atterrit.</a:t>
            </a:r>
            <a:endParaRPr kumimoji="0" lang="fr-FR" sz="2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4652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62</a:t>
            </a:fld>
            <a:endParaRPr lang="fr-FR" altLang="en-US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65"/>
            <a:ext cx="9144000" cy="6096000"/>
          </a:xfrm>
          <a:prstGeom prst="rect">
            <a:avLst/>
          </a:prstGeom>
        </p:spPr>
      </p:pic>
      <p:sp>
        <p:nvSpPr>
          <p:cNvPr id="12" name="Rettangolo 11"/>
          <p:cNvSpPr/>
          <p:nvPr/>
        </p:nvSpPr>
        <p:spPr bwMode="auto">
          <a:xfrm>
            <a:off x="-12343" y="6100964"/>
            <a:ext cx="9156343" cy="770683"/>
          </a:xfrm>
          <a:prstGeom prst="rect">
            <a:avLst/>
          </a:prstGeom>
          <a:solidFill>
            <a:srgbClr val="594C46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4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ATTENTION À VOTRE CHAPEAU !</a:t>
            </a:r>
            <a:endParaRPr kumimoji="0" lang="fr-FR" sz="4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28623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63</a:t>
            </a:fld>
            <a:endParaRPr lang="fr-FR" altLang="en-US"/>
          </a:p>
        </p:txBody>
      </p:sp>
      <p:pic>
        <p:nvPicPr>
          <p:cNvPr id="1026" name="Picture 2" descr="CIMG32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4763"/>
            <a:ext cx="5143301" cy="685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5106789" y="4764"/>
            <a:ext cx="4037211" cy="6866884"/>
          </a:xfrm>
          <a:prstGeom prst="rect">
            <a:avLst/>
          </a:prstGeom>
          <a:solidFill>
            <a:srgbClr val="43453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4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HÉLITREUILLAGE</a:t>
            </a:r>
            <a:endParaRPr lang="fr-FR" sz="4400">
              <a:solidFill>
                <a:schemeClr val="bg1"/>
              </a:solidFill>
            </a:endParaRP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endParaRPr kumimoji="0" lang="fr-FR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endParaRPr lang="fr-FR" sz="2000">
              <a:solidFill>
                <a:schemeClr val="bg1"/>
              </a:solidFill>
            </a:endParaRP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endParaRPr kumimoji="0" lang="fr-FR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  <a:p>
            <a:pPr marL="177800" marR="0" indent="-1778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fr-FR" sz="2000" smtClean="0">
                <a:solidFill>
                  <a:schemeClr val="bg1"/>
                </a:solidFill>
              </a:rPr>
              <a:t>Conservez votre position</a:t>
            </a:r>
          </a:p>
          <a:p>
            <a:pPr marL="177800" marR="0" indent="-1778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endParaRPr lang="fr-FR" sz="2000">
              <a:solidFill>
                <a:schemeClr val="bg1"/>
              </a:solidFill>
            </a:endParaRPr>
          </a:p>
          <a:p>
            <a:pPr marL="177800" marR="0" indent="-1778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kumimoji="0" lang="fr-FR" sz="2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Ne touchez pas le </a:t>
            </a:r>
            <a:r>
              <a:rPr kumimoji="0" lang="fr-FR" sz="2000" b="0" i="0" u="none" strike="noStrike" cap="none" normalizeH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crochet</a:t>
            </a:r>
          </a:p>
          <a:p>
            <a:pPr marL="177800" marR="0" indent="-1778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endParaRPr kumimoji="0" lang="fr-FR" sz="2000" b="0" i="0" u="none" strike="noStrike" cap="none" normalizeH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  <a:p>
            <a:pPr marL="177800" marR="0" indent="-1778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fr-FR" sz="2000" smtClean="0">
                <a:solidFill>
                  <a:schemeClr val="bg1"/>
                </a:solidFill>
              </a:rPr>
              <a:t>Protégez-vous</a:t>
            </a:r>
          </a:p>
          <a:p>
            <a:pPr marL="177800" marR="0" indent="-1778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endParaRPr lang="fr-FR" sz="2000">
              <a:solidFill>
                <a:schemeClr val="bg1"/>
              </a:solidFill>
            </a:endParaRPr>
          </a:p>
          <a:p>
            <a:pPr marL="177800" marR="0" indent="-1778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kumimoji="0" lang="fr-FR" sz="2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Agrippez-vous à une structure fixe</a:t>
            </a:r>
          </a:p>
          <a:p>
            <a:pPr marL="177800" marR="0" indent="-1778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endParaRPr kumimoji="0" lang="fr-FR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  <a:p>
            <a:pPr marL="177800" marR="0" indent="-1778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fr-FR" sz="2000" smtClean="0">
                <a:solidFill>
                  <a:schemeClr val="bg1"/>
                </a:solidFill>
              </a:rPr>
              <a:t>Laissez la personne hélitreuillée venir à vous</a:t>
            </a:r>
            <a:endParaRPr kumimoji="0" lang="fr-FR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8458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64</a:t>
            </a:fld>
            <a:endParaRPr lang="fr-FR" altLang="en-US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91"/>
            <a:ext cx="10980712" cy="8235535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4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HÉLICOPTÈRE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4800" smtClean="0">
                <a:solidFill>
                  <a:schemeClr val="bg1"/>
                </a:solidFill>
              </a:rPr>
              <a:t>AU SOL</a:t>
            </a:r>
            <a:endParaRPr kumimoji="0" lang="fr-FR" sz="4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7443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HÉLICOPTÈRE AU SOL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mtClean="0"/>
          </a:p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65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743606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HÉLICOPTÈRE AU SOL</a:t>
            </a:r>
            <a:endParaRPr lang="fr-FR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18243" y="980729"/>
            <a:ext cx="8507413" cy="5401022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fr-FR" sz="2800" b="1" u="sng" smtClean="0">
                <a:solidFill>
                  <a:srgbClr val="FF0000"/>
                </a:solidFill>
              </a:rPr>
              <a:t>NOTA</a:t>
            </a:r>
          </a:p>
          <a:p>
            <a:pPr marL="0" indent="0" algn="ctr">
              <a:spcBef>
                <a:spcPts val="0"/>
              </a:spcBef>
              <a:buNone/>
            </a:pPr>
            <a:endParaRPr lang="fr-FR" sz="280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fr-FR" sz="2800" smtClean="0">
                <a:solidFill>
                  <a:srgbClr val="FF0000"/>
                </a:solidFill>
              </a:rPr>
              <a:t>Même si vous connaissez bien les hélicoptères...</a:t>
            </a:r>
          </a:p>
          <a:p>
            <a:pPr marL="0" indent="0" algn="ctr">
              <a:spcBef>
                <a:spcPts val="0"/>
              </a:spcBef>
              <a:buNone/>
            </a:pPr>
            <a:endParaRPr lang="fr-FR" sz="280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fr-FR" sz="2800" smtClean="0">
                <a:solidFill>
                  <a:srgbClr val="FF0000"/>
                </a:solidFill>
              </a:rPr>
              <a:t>ne vous considérez pas comme étant autorisé</a:t>
            </a:r>
            <a:endParaRPr lang="fr-FR" sz="280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fr-FR" sz="2800" smtClean="0">
                <a:solidFill>
                  <a:srgbClr val="FF0000"/>
                </a:solidFill>
              </a:rPr>
              <a:t>à approcher de l'hélicoptère et à intervenir dans son périmètre,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fr-FR" sz="2800" smtClean="0">
                <a:solidFill>
                  <a:srgbClr val="FF0000"/>
                </a:solidFill>
              </a:rPr>
              <a:t>même si le rotor est à l'arrêt :</a:t>
            </a:r>
          </a:p>
          <a:p>
            <a:pPr marL="0" indent="0" algn="ctr">
              <a:spcBef>
                <a:spcPts val="0"/>
              </a:spcBef>
              <a:buNone/>
            </a:pPr>
            <a:endParaRPr lang="fr-FR" sz="280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fr-FR" sz="2800" smtClean="0">
                <a:solidFill>
                  <a:srgbClr val="FF0000"/>
                </a:solidFill>
              </a:rPr>
              <a:t>ATTENDEZ TOUJOURS LES CONSIGNES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fr-FR" sz="2800" smtClean="0">
                <a:solidFill>
                  <a:srgbClr val="FF0000"/>
                </a:solidFill>
              </a:rPr>
              <a:t>DE L'ÉQUIPAGE ET RESPECTEZ-LES</a:t>
            </a:r>
            <a:endParaRPr lang="fr-FR" sz="2800">
              <a:solidFill>
                <a:srgbClr val="FF0000"/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66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2692205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HÉLICOPTÈRE AU SOL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smtClean="0"/>
          </a:p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67</a:t>
            </a:fld>
            <a:endParaRPr lang="fr-FR" altLang="en-US"/>
          </a:p>
        </p:txBody>
      </p:sp>
      <p:pic>
        <p:nvPicPr>
          <p:cNvPr id="6" name="Immagin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209" y="1279525"/>
            <a:ext cx="8329582" cy="429895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9599" y="2543175"/>
            <a:ext cx="2566989" cy="1162050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0" rIns="36000" bIns="0" rtlCol="0" anchor="ctr" anchorCtr="0">
            <a:noAutofit/>
          </a:bodyPr>
          <a:lstStyle/>
          <a:p>
            <a:r>
              <a:rPr lang="fr-FR" sz="1600" b="1" smtClean="0">
                <a:solidFill>
                  <a:schemeClr val="tx1"/>
                </a:solidFill>
              </a:rPr>
              <a:t>APPROCHEZ ET ÉVACUEZ L'HÉLICOPTÈRE PAR CE SECTEUR.</a:t>
            </a:r>
          </a:p>
          <a:p>
            <a:r>
              <a:rPr lang="fr-FR" sz="1600" b="1" smtClean="0">
                <a:solidFill>
                  <a:schemeClr val="tx1"/>
                </a:solidFill>
              </a:rPr>
              <a:t>LE PILOTE PEUT VOIR VOS DÉPLACEMENTS.</a:t>
            </a:r>
            <a:endParaRPr lang="fr-FR" sz="1600" b="1">
              <a:solidFill>
                <a:schemeClr val="tx1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6911339" y="2230755"/>
            <a:ext cx="1234441" cy="504825"/>
          </a:xfrm>
          <a:prstGeom prst="rect">
            <a:avLst/>
          </a:prstGeom>
          <a:solidFill>
            <a:srgbClr val="FF9999"/>
          </a:solidFill>
        </p:spPr>
        <p:txBody>
          <a:bodyPr wrap="square" lIns="36000" tIns="0" rIns="36000" bIns="0" rtlCol="0" anchor="ctr" anchorCtr="0">
            <a:noAutofit/>
          </a:bodyPr>
          <a:lstStyle/>
          <a:p>
            <a:r>
              <a:rPr lang="fr-FR" sz="1600" b="1" smtClean="0">
                <a:solidFill>
                  <a:schemeClr val="bg1"/>
                </a:solidFill>
              </a:rPr>
              <a:t>ZONE INTERDITE !</a:t>
            </a:r>
            <a:endParaRPr lang="fr-FR" sz="1600" b="1">
              <a:solidFill>
                <a:schemeClr val="bg1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797041" y="3678554"/>
            <a:ext cx="1325880" cy="1476000"/>
          </a:xfrm>
          <a:prstGeom prst="rect">
            <a:avLst/>
          </a:prstGeom>
          <a:solidFill>
            <a:srgbClr val="FFFF00"/>
          </a:solidFill>
        </p:spPr>
        <p:txBody>
          <a:bodyPr wrap="square" lIns="36000" tIns="0" rIns="36000" bIns="0" rtlCol="0" anchor="ctr" anchorCtr="0">
            <a:noAutofit/>
          </a:bodyPr>
          <a:lstStyle/>
          <a:p>
            <a:pPr algn="ctr"/>
            <a:r>
              <a:rPr lang="fr-FR" sz="1600" b="1" smtClean="0">
                <a:solidFill>
                  <a:schemeClr val="tx1"/>
                </a:solidFill>
              </a:rPr>
              <a:t>N'ENTREZ PAS DANS LE PÉRIMÈTRE À PROXIMITÉ DU ROTOR ARRIÈRE.</a:t>
            </a:r>
            <a:endParaRPr lang="fr-FR" sz="1600" b="1">
              <a:solidFill>
                <a:schemeClr val="tx1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410198" y="3625215"/>
            <a:ext cx="1476000" cy="725805"/>
          </a:xfrm>
          <a:prstGeom prst="rect">
            <a:avLst/>
          </a:prstGeom>
          <a:solidFill>
            <a:srgbClr val="FF9999"/>
          </a:solidFill>
        </p:spPr>
        <p:txBody>
          <a:bodyPr wrap="square" lIns="36000" tIns="0" rIns="36000" bIns="0" rtlCol="0" anchor="ctr" anchorCtr="0">
            <a:noAutofit/>
          </a:bodyPr>
          <a:lstStyle/>
          <a:p>
            <a:r>
              <a:rPr lang="fr-FR" sz="1600" b="1" smtClean="0">
                <a:solidFill>
                  <a:schemeClr val="bg1"/>
                </a:solidFill>
              </a:rPr>
              <a:t>LE PILOTE NE PEUT PAS VOUS VOIR.</a:t>
            </a:r>
            <a:endParaRPr lang="fr-FR" sz="16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6232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HÉLICOPTÈRE AU SOL</a:t>
            </a:r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68</a:t>
            </a:fld>
            <a:endParaRPr lang="fr-FR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974" y="2348880"/>
            <a:ext cx="8082785" cy="2232248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5892799" y="3171825"/>
            <a:ext cx="2860676" cy="1162050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0" rIns="36000" bIns="0" rtlCol="0" anchor="ctr" anchorCtr="0">
            <a:noAutofit/>
          </a:bodyPr>
          <a:lstStyle/>
          <a:p>
            <a:r>
              <a:rPr lang="fr-FR" sz="1600" b="1" smtClean="0">
                <a:solidFill>
                  <a:schemeClr val="tx1"/>
                </a:solidFill>
              </a:rPr>
              <a:t>COURBEZ-VOUS LORSQUE VOUS PÉNÉTREZ DANS L'APPAREIL OU EN SORTEZ.</a:t>
            </a:r>
          </a:p>
          <a:p>
            <a:r>
              <a:rPr lang="fr-FR" sz="1600" b="1" smtClean="0">
                <a:solidFill>
                  <a:schemeClr val="tx1"/>
                </a:solidFill>
              </a:rPr>
              <a:t>MÉFIEZ-VOUS D'UN </a:t>
            </a:r>
            <a:r>
              <a:rPr lang="fr-FR" sz="1600" b="1" i="1" smtClean="0">
                <a:solidFill>
                  <a:srgbClr val="FF0000"/>
                </a:solidFill>
              </a:rPr>
              <a:t>ROTOR BAS !</a:t>
            </a:r>
            <a:endParaRPr lang="fr-FR" sz="1600" b="1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66285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69</a:t>
            </a:fld>
            <a:endParaRPr lang="fr-FR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70" y="-17863"/>
            <a:ext cx="5655889" cy="6926982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5106789" y="4764"/>
            <a:ext cx="4037211" cy="6866884"/>
          </a:xfrm>
          <a:prstGeom prst="rect">
            <a:avLst/>
          </a:prstGeom>
          <a:solidFill>
            <a:srgbClr val="43453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4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LE ROTOR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endParaRPr kumimoji="0" lang="fr-FR" sz="4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4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ARRIÈRE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endParaRPr kumimoji="0" lang="fr-FR" sz="4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4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EST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endParaRPr kumimoji="0" lang="fr-FR" sz="4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4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DANGEREUX</a:t>
            </a:r>
            <a:endParaRPr kumimoji="0" lang="fr-FR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055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magine 22" descr="C:\Users\Stefano\AppData\Local\Microsoft\Windows\INetCacheContent.Word\Helipad hospital asphalt.jp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8769" y="3704337"/>
            <a:ext cx="638175" cy="638175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3600000" lon="0" rev="0"/>
            </a:camera>
            <a:lightRig rig="threePt" dir="t"/>
          </a:scene3d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SCÉNARIO TYPE</a:t>
            </a:r>
            <a:endParaRPr lang="fr-FR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smtClean="0"/>
              <a:t>APPUI DE L'HÉLICOPTÈRE</a:t>
            </a:r>
          </a:p>
          <a:p>
            <a:r>
              <a:rPr lang="fr-FR" smtClean="0"/>
              <a:t>S'il l'estime nécessaire, le centre de répartition demande l'intervention de l'hélicoptère.</a:t>
            </a:r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7</a:t>
            </a:fld>
            <a:endParaRPr lang="fr-FR" altLang="en-US"/>
          </a:p>
        </p:txBody>
      </p:sp>
      <p:pic>
        <p:nvPicPr>
          <p:cNvPr id="7" name="Immagine 6" descr="C:\Users\Stefano\AppData\Local\Microsoft\Windows\INetCacheContent.Word\car-accident-collision-hi.pn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8580" y="5232946"/>
            <a:ext cx="842010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 descr="C:\Users\Stefano\AppData\Local\Microsoft\Windows\INetCacheContent.Word\robot-hi.pn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2740" y="5312003"/>
            <a:ext cx="400050" cy="661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magine 8" descr="C:\Users\Stefano\AppData\Local\Microsoft\Windows\INetCacheContent.Word\lightning-hi1.pn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5781278" y="4379962"/>
            <a:ext cx="666750" cy="7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magine 9" descr="C:\Users\Stefano\AppData\Local\Microsoft\Windows\INetCacheContent.Word\1194984658879665053people_juliane_krug_03c.svg.hi.pn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3648770"/>
            <a:ext cx="390525" cy="581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Gruppo 10"/>
          <p:cNvGrpSpPr/>
          <p:nvPr/>
        </p:nvGrpSpPr>
        <p:grpSpPr>
          <a:xfrm>
            <a:off x="6554299" y="4961310"/>
            <a:ext cx="542925" cy="542925"/>
            <a:chOff x="0" y="0"/>
            <a:chExt cx="542925" cy="542925"/>
          </a:xfrm>
        </p:grpSpPr>
        <p:sp>
          <p:nvSpPr>
            <p:cNvPr id="12" name="Ovale 11"/>
            <p:cNvSpPr/>
            <p:nvPr/>
          </p:nvSpPr>
          <p:spPr>
            <a:xfrm>
              <a:off x="0" y="0"/>
              <a:ext cx="542925" cy="54292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fr-FR" sz="2000" b="1" smtClean="0">
                  <a:solidFill>
                    <a:srgbClr val="FFFFFF"/>
                  </a:solidFill>
                  <a:effectLst/>
                </a:rPr>
                <a:t> </a:t>
              </a:r>
              <a:endParaRPr lang="fr-FR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Casella di testo 60"/>
            <p:cNvSpPr txBox="1"/>
            <p:nvPr/>
          </p:nvSpPr>
          <p:spPr>
            <a:xfrm>
              <a:off x="19050" y="0"/>
              <a:ext cx="514350" cy="51435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fr-FR" sz="2800" b="1" smtClean="0">
                  <a:solidFill>
                    <a:srgbClr val="FFFFFF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lang="fr-FR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Immagine 13" descr="C:\Users\Stefano\AppData\Local\Microsoft\Windows\INetCacheContent.Word\lightning-hi1.pn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00000">
            <a:off x="4436079" y="3440112"/>
            <a:ext cx="666750" cy="7810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Gruppo 14"/>
          <p:cNvGrpSpPr/>
          <p:nvPr/>
        </p:nvGrpSpPr>
        <p:grpSpPr>
          <a:xfrm>
            <a:off x="4497991" y="2963633"/>
            <a:ext cx="542925" cy="542925"/>
            <a:chOff x="0" y="0"/>
            <a:chExt cx="542925" cy="542925"/>
          </a:xfrm>
        </p:grpSpPr>
        <p:sp>
          <p:nvSpPr>
            <p:cNvPr id="16" name="Ovale 15"/>
            <p:cNvSpPr/>
            <p:nvPr/>
          </p:nvSpPr>
          <p:spPr>
            <a:xfrm>
              <a:off x="0" y="0"/>
              <a:ext cx="542925" cy="54292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fr-FR" sz="2000" b="1" smtClean="0">
                  <a:solidFill>
                    <a:srgbClr val="FFFFFF"/>
                  </a:solidFill>
                  <a:effectLst/>
                </a:rPr>
                <a:t> </a:t>
              </a:r>
              <a:endParaRPr lang="fr-FR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Casella di testo 27"/>
            <p:cNvSpPr txBox="1"/>
            <p:nvPr/>
          </p:nvSpPr>
          <p:spPr>
            <a:xfrm>
              <a:off x="19050" y="0"/>
              <a:ext cx="514350" cy="51435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fr-FR" sz="2800" b="1" smtClean="0">
                  <a:solidFill>
                    <a:srgbClr val="FFFFFF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lang="fr-FR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8" name="Immagine 17" descr="C:\Users\Stefano\AppData\Local\Microsoft\Windows\INetCacheContent.Word\medical-helicopter-clipart-aac547e68645524a55778b432d55bdc9.png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79712" y="3353495"/>
            <a:ext cx="876300" cy="8763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" name="Connettore curvo 18"/>
          <p:cNvCxnSpPr/>
          <p:nvPr/>
        </p:nvCxnSpPr>
        <p:spPr>
          <a:xfrm>
            <a:off x="2889877" y="4166145"/>
            <a:ext cx="1095375" cy="1476375"/>
          </a:xfrm>
          <a:prstGeom prst="curvedConnector3">
            <a:avLst>
              <a:gd name="adj1" fmla="val 53306"/>
            </a:avLst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uppo 19"/>
          <p:cNvGrpSpPr/>
          <p:nvPr/>
        </p:nvGrpSpPr>
        <p:grpSpPr>
          <a:xfrm>
            <a:off x="2508633" y="4961310"/>
            <a:ext cx="542925" cy="542925"/>
            <a:chOff x="0" y="0"/>
            <a:chExt cx="542925" cy="542925"/>
          </a:xfrm>
        </p:grpSpPr>
        <p:sp>
          <p:nvSpPr>
            <p:cNvPr id="21" name="Ovale 20"/>
            <p:cNvSpPr/>
            <p:nvPr/>
          </p:nvSpPr>
          <p:spPr>
            <a:xfrm>
              <a:off x="0" y="0"/>
              <a:ext cx="542925" cy="54292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fr-FR" sz="2000" b="1" smtClean="0">
                  <a:solidFill>
                    <a:srgbClr val="FFFFFF"/>
                  </a:solidFill>
                  <a:effectLst/>
                </a:rPr>
                <a:t> </a:t>
              </a:r>
              <a:endParaRPr lang="fr-FR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Casella di testo 29"/>
            <p:cNvSpPr txBox="1"/>
            <p:nvPr/>
          </p:nvSpPr>
          <p:spPr>
            <a:xfrm>
              <a:off x="19050" y="0"/>
              <a:ext cx="514350" cy="51435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fr-FR" sz="2800" b="1" smtClean="0">
                  <a:solidFill>
                    <a:srgbClr val="FFFFFF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lang="fr-FR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6775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7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2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70</a:t>
            </a:fld>
            <a:endParaRPr lang="fr-FR" altLang="en-US"/>
          </a:p>
        </p:txBody>
      </p:sp>
      <p:pic>
        <p:nvPicPr>
          <p:cNvPr id="6" name="Segnaposto contenuto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20006" y="0"/>
            <a:ext cx="9164006" cy="7325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1" y="4764"/>
            <a:ext cx="9144000" cy="127476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9600" b="1" smtClean="0">
                <a:solidFill>
                  <a:srgbClr val="FF0000"/>
                </a:solidFill>
              </a:rPr>
              <a:t>D A N G E R</a:t>
            </a:r>
            <a:endParaRPr kumimoji="0" lang="fr-FR" sz="96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0617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71</a:t>
            </a:fld>
            <a:endParaRPr lang="fr-FR" altLang="en-US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42358" y="-28135"/>
            <a:ext cx="10287000" cy="6858000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1" y="4764"/>
            <a:ext cx="9144000" cy="127476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9600" b="1" smtClean="0">
                <a:solidFill>
                  <a:srgbClr val="FF0000"/>
                </a:solidFill>
              </a:rPr>
              <a:t>D A N G E R</a:t>
            </a:r>
            <a:endParaRPr kumimoji="0" lang="fr-FR" sz="96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3052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72</a:t>
            </a:fld>
            <a:endParaRPr lang="fr-FR" altLang="en-US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901" y="0"/>
            <a:ext cx="10287000" cy="6858000"/>
          </a:xfrm>
          <a:prstGeom prst="rect">
            <a:avLst/>
          </a:prstGeom>
        </p:spPr>
      </p:pic>
      <p:sp>
        <p:nvSpPr>
          <p:cNvPr id="12" name="Rettangolo 11"/>
          <p:cNvSpPr/>
          <p:nvPr/>
        </p:nvSpPr>
        <p:spPr bwMode="auto">
          <a:xfrm>
            <a:off x="1" y="4764"/>
            <a:ext cx="9144000" cy="127476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9600" b="1" smtClean="0">
                <a:solidFill>
                  <a:srgbClr val="FF0000"/>
                </a:solidFill>
              </a:rPr>
              <a:t>D A N G E R</a:t>
            </a:r>
            <a:endParaRPr kumimoji="0" lang="fr-FR" sz="96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8864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HÉLICOPTÈRE AU SOL</a:t>
            </a:r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73</a:t>
            </a:fld>
            <a:endParaRPr lang="fr-FR" altLang="en-US"/>
          </a:p>
        </p:txBody>
      </p:sp>
      <p:pic>
        <p:nvPicPr>
          <p:cNvPr id="6" name="Immagine 5"/>
          <p:cNvPicPr/>
          <p:nvPr/>
        </p:nvPicPr>
        <p:blipFill>
          <a:blip r:embed="rId2"/>
          <a:stretch>
            <a:fillRect/>
          </a:stretch>
        </p:blipFill>
        <p:spPr>
          <a:xfrm>
            <a:off x="1619672" y="1020401"/>
            <a:ext cx="5760740" cy="2835676"/>
          </a:xfrm>
          <a:prstGeom prst="rect">
            <a:avLst/>
          </a:prstGeom>
        </p:spPr>
      </p:pic>
      <p:sp>
        <p:nvSpPr>
          <p:cNvPr id="7" name="Casella di testo 116"/>
          <p:cNvSpPr txBox="1"/>
          <p:nvPr/>
        </p:nvSpPr>
        <p:spPr>
          <a:xfrm>
            <a:off x="1342032" y="3830637"/>
            <a:ext cx="6459836" cy="1953326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4000" b="1" smtClean="0">
                <a:effectLst/>
                <a:latin typeface="Calibri" panose="020F0502020204030204" pitchFamily="34" charset="0"/>
              </a:rPr>
              <a:t>APPROCHEZ ET ÉVACUEZ L'APPAREIL PAR LE CÔTÉ DU TERRAIN LE PLUS BAS</a:t>
            </a:r>
            <a:endParaRPr lang="fr-FR" sz="40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12081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HÉLICOPTÈRE AU SOL</a:t>
            </a:r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74</a:t>
            </a:fld>
            <a:endParaRPr lang="fr-FR" altLang="en-US"/>
          </a:p>
        </p:txBody>
      </p:sp>
      <p:pic>
        <p:nvPicPr>
          <p:cNvPr id="6" name="Immagine 5"/>
          <p:cNvPicPr/>
          <p:nvPr/>
        </p:nvPicPr>
        <p:blipFill>
          <a:blip r:embed="rId2"/>
          <a:stretch>
            <a:fillRect/>
          </a:stretch>
        </p:blipFill>
        <p:spPr>
          <a:xfrm>
            <a:off x="1619672" y="893401"/>
            <a:ext cx="5760740" cy="2835676"/>
          </a:xfrm>
          <a:prstGeom prst="rect">
            <a:avLst/>
          </a:prstGeom>
        </p:spPr>
      </p:pic>
      <p:pic>
        <p:nvPicPr>
          <p:cNvPr id="8" name="Immagine 7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893401"/>
            <a:ext cx="6182196" cy="3171358"/>
          </a:xfrm>
          <a:prstGeom prst="rect">
            <a:avLst/>
          </a:prstGeom>
        </p:spPr>
      </p:pic>
      <p:sp>
        <p:nvSpPr>
          <p:cNvPr id="7" name="Casella di testo 116"/>
          <p:cNvSpPr txBox="1"/>
          <p:nvPr/>
        </p:nvSpPr>
        <p:spPr>
          <a:xfrm>
            <a:off x="35496" y="3734048"/>
            <a:ext cx="9108504" cy="240667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400" b="1" smtClean="0"/>
              <a:t>LORS DU CHARGEMENT OU DU DÉCHARGEMENT DE L'APPAREIL, </a:t>
            </a:r>
            <a:br>
              <a:rPr lang="fr-FR" sz="2400" b="1" smtClean="0"/>
            </a:br>
            <a:r>
              <a:rPr lang="fr-FR" sz="2400" b="1" smtClean="0"/>
              <a:t>NE JETEZ AUCUN OBJET À PROXIMITÉ DE L'HÉLICOPTÈRE</a:t>
            </a:r>
          </a:p>
          <a:p>
            <a:pPr algn="ctr"/>
            <a:endParaRPr lang="fr-FR" sz="2400"/>
          </a:p>
          <a:p>
            <a:pPr algn="ctr"/>
            <a:r>
              <a:rPr lang="fr-FR" sz="2400" b="1" smtClean="0"/>
              <a:t>LES OBJETS LONGS, COMME LES SKIS OU LES PLANCHES DORSALES, DOIVENT ÊTRE TRANSPORTÉS HORIZONTALEMENT</a:t>
            </a:r>
            <a:endParaRPr lang="fr-FR" sz="2400"/>
          </a:p>
        </p:txBody>
      </p:sp>
    </p:spTree>
    <p:extLst>
      <p:ext uri="{BB962C8B-B14F-4D97-AF65-F5344CB8AC3E}">
        <p14:creationId xmlns:p14="http://schemas.microsoft.com/office/powerpoint/2010/main" val="91468536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75</a:t>
            </a:fld>
            <a:endParaRPr lang="fr-FR" altLang="en-US"/>
          </a:p>
        </p:txBody>
      </p:sp>
      <p:pic>
        <p:nvPicPr>
          <p:cNvPr id="6" name="Immagine 5" descr="C:\Users\Stefano\AppData\Local\Microsoft\Windows\INetCacheContent.Word\SNC1329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9003"/>
            <a:ext cx="9180512" cy="68778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ttangolo 6"/>
          <p:cNvSpPr/>
          <p:nvPr/>
        </p:nvSpPr>
        <p:spPr bwMode="auto">
          <a:xfrm>
            <a:off x="-518" y="5229200"/>
            <a:ext cx="8145622" cy="1008112"/>
          </a:xfrm>
          <a:prstGeom prst="rect">
            <a:avLst/>
          </a:prstGeom>
          <a:solidFill>
            <a:srgbClr val="6D78AE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36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Les personnes non impliquées dans les opérations</a:t>
            </a:r>
            <a:r>
              <a:rPr kumimoji="0" lang="fr-FR" sz="3600" b="0" i="0" u="none" strike="noStrike" cap="none" normalizeH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doivent être tenues éloignées</a:t>
            </a:r>
            <a:endParaRPr kumimoji="0" lang="fr-FR" sz="36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56205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HÉLICOPTÈRE AU SOL</a:t>
            </a:r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76</a:t>
            </a:fld>
            <a:endParaRPr lang="fr-FR" altLang="en-US"/>
          </a:p>
        </p:txBody>
      </p:sp>
      <p:pic>
        <p:nvPicPr>
          <p:cNvPr id="2050" name="Picture 2" descr="2000px-No_Smoki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285" y="1279524"/>
            <a:ext cx="3949675" cy="39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4572000" y="1279524"/>
            <a:ext cx="4341242" cy="3949676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SzPct val="60000"/>
            </a:pPr>
            <a:r>
              <a:rPr lang="fr-FR" sz="4400" smtClean="0">
                <a:solidFill>
                  <a:schemeClr val="bg1"/>
                </a:solidFill>
              </a:rPr>
              <a:t>En tout état de cause, il est interdit de fumer à proximité de l'hélicoptère</a:t>
            </a:r>
            <a:endParaRPr kumimoji="0" lang="fr-FR" sz="4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2412371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77</a:t>
            </a:fld>
            <a:endParaRPr lang="fr-FR" altLang="en-US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91"/>
            <a:ext cx="10980712" cy="8235535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4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VISION DU PILOTE</a:t>
            </a:r>
            <a:endParaRPr kumimoji="0" lang="fr-FR" sz="4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7835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VISION DU PILOTE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07072" y="1033861"/>
            <a:ext cx="8507413" cy="5102225"/>
          </a:xfrm>
        </p:spPr>
        <p:txBody>
          <a:bodyPr/>
          <a:lstStyle/>
          <a:p>
            <a:pPr marL="0" indent="0" algn="ctr">
              <a:buNone/>
            </a:pPr>
            <a:r>
              <a:rPr lang="fr-FR" sz="4000" smtClean="0"/>
              <a:t>VOICI</a:t>
            </a:r>
          </a:p>
          <a:p>
            <a:pPr marL="0" indent="0" algn="ctr">
              <a:buNone/>
            </a:pPr>
            <a:r>
              <a:rPr lang="fr-FR" sz="4000" smtClean="0"/>
              <a:t>CE QUE VOIT UN PILOTE</a:t>
            </a:r>
          </a:p>
          <a:p>
            <a:pPr marL="0" indent="0" algn="ctr">
              <a:buNone/>
            </a:pPr>
            <a:r>
              <a:rPr lang="fr-FR" sz="4000" smtClean="0"/>
              <a:t>QUI ARRIVE SUR LES LIEUX </a:t>
            </a:r>
            <a:br>
              <a:rPr lang="fr-FR" sz="4000" smtClean="0"/>
            </a:br>
            <a:r>
              <a:rPr lang="fr-FR" sz="4000" smtClean="0"/>
              <a:t>D'UNE URGENCE</a:t>
            </a:r>
          </a:p>
          <a:p>
            <a:pPr marL="0" indent="0" algn="ctr">
              <a:buNone/>
            </a:pPr>
            <a:r>
              <a:rPr lang="fr-FR" sz="4000" smtClean="0"/>
              <a:t>ET</a:t>
            </a:r>
          </a:p>
          <a:p>
            <a:pPr marL="0" indent="0" algn="ctr">
              <a:buNone/>
            </a:pPr>
            <a:r>
              <a:rPr lang="fr-FR" sz="4000" smtClean="0"/>
              <a:t>LES ÉLÉMENTS QU'IL PREND </a:t>
            </a:r>
            <a:br>
              <a:rPr lang="fr-FR" sz="4000" smtClean="0"/>
            </a:br>
            <a:r>
              <a:rPr lang="fr-FR" sz="4000" smtClean="0"/>
              <a:t>EN CONSIDÉRATION</a:t>
            </a:r>
            <a:endParaRPr lang="fr-FR" sz="400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78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1351194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79</a:t>
            </a:fld>
            <a:endParaRPr lang="fr-FR" altLang="en-US"/>
          </a:p>
        </p:txBody>
      </p:sp>
      <p:pic>
        <p:nvPicPr>
          <p:cNvPr id="6" name="Immagine 5" descr="C:\Users\Stefano\AppData\Local\Microsoft\Windows\INetCacheContent.Word\Immagine 00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7385"/>
            <a:ext cx="9252520" cy="697186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Connettore diritto 6"/>
          <p:cNvCxnSpPr/>
          <p:nvPr/>
        </p:nvCxnSpPr>
        <p:spPr>
          <a:xfrm flipV="1">
            <a:off x="6268938" y="1556792"/>
            <a:ext cx="2695675" cy="243572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ttangolo 8"/>
          <p:cNvSpPr/>
          <p:nvPr/>
        </p:nvSpPr>
        <p:spPr bwMode="auto">
          <a:xfrm>
            <a:off x="0" y="5589240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LIGNE ÉLECTRIQUE : problèmes pour l'atterrissage et le décollage</a:t>
            </a:r>
            <a:endParaRPr kumimoji="0" lang="fr-FR" sz="2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10" name="Ovale 9"/>
          <p:cNvSpPr/>
          <p:nvPr/>
        </p:nvSpPr>
        <p:spPr bwMode="auto">
          <a:xfrm>
            <a:off x="1979712" y="3351609"/>
            <a:ext cx="1152128" cy="1152128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3"/>
              </a:buBlip>
              <a:tabLst/>
            </a:pPr>
            <a:endParaRPr kumimoji="0" lang="fr-FR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11" name="Rettangolo 10"/>
          <p:cNvSpPr/>
          <p:nvPr/>
        </p:nvSpPr>
        <p:spPr bwMode="auto">
          <a:xfrm>
            <a:off x="971600" y="548680"/>
            <a:ext cx="1584176" cy="100811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Accident</a:t>
            </a:r>
            <a:endParaRPr kumimoji="0" lang="fr-FR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13" name="Connettore 2 12"/>
          <p:cNvCxnSpPr>
            <a:stCxn id="11" idx="2"/>
          </p:cNvCxnSpPr>
          <p:nvPr/>
        </p:nvCxnSpPr>
        <p:spPr bwMode="auto">
          <a:xfrm>
            <a:off x="1763688" y="1556792"/>
            <a:ext cx="648072" cy="1794817"/>
          </a:xfrm>
          <a:prstGeom prst="straightConnector1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Rettangolo 14"/>
          <p:cNvSpPr/>
          <p:nvPr/>
        </p:nvSpPr>
        <p:spPr bwMode="auto">
          <a:xfrm>
            <a:off x="21559" y="5584647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SCÉNARIO </a:t>
            </a:r>
            <a:r>
              <a:rPr kumimoji="0" lang="fr-FR" sz="2800" b="0" i="0" u="none" strike="noStrike" cap="none" normalizeH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D'ACCIDENT DE VOITURE TYPE</a:t>
            </a:r>
            <a:endParaRPr kumimoji="0" lang="fr-FR" sz="2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17" name="Connettore diritto 16"/>
          <p:cNvCxnSpPr/>
          <p:nvPr/>
        </p:nvCxnSpPr>
        <p:spPr>
          <a:xfrm flipV="1">
            <a:off x="683568" y="3722885"/>
            <a:ext cx="3168352" cy="39332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diritto 17"/>
          <p:cNvCxnSpPr/>
          <p:nvPr/>
        </p:nvCxnSpPr>
        <p:spPr>
          <a:xfrm flipV="1">
            <a:off x="1187624" y="3025232"/>
            <a:ext cx="4896544" cy="8776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ttangolo 20"/>
          <p:cNvSpPr/>
          <p:nvPr/>
        </p:nvSpPr>
        <p:spPr bwMode="auto">
          <a:xfrm>
            <a:off x="-3229" y="5593833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800" dirty="0" smtClean="0">
                <a:solidFill>
                  <a:schemeClr val="bg1"/>
                </a:solidFill>
              </a:rPr>
              <a:t>LAMPADAIRES : problèmes pour l'atterrissage et le décollage</a:t>
            </a:r>
            <a:endParaRPr kumimoji="0" lang="fr-FR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2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1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2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5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5" grpId="0" animBg="1"/>
      <p:bldP spid="15" grpId="1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727" b="16917"/>
          <a:stretch>
            <a:fillRect/>
          </a:stretch>
        </p:blipFill>
        <p:spPr>
          <a:xfrm>
            <a:off x="0" y="15691"/>
            <a:ext cx="9144000" cy="6842309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4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DEMANDE DE MISSION</a:t>
            </a:r>
            <a:endParaRPr kumimoji="0" lang="fr-FR" sz="4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00196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80</a:t>
            </a:fld>
            <a:endParaRPr lang="fr-FR" altLang="en-US"/>
          </a:p>
        </p:txBody>
      </p:sp>
      <p:pic>
        <p:nvPicPr>
          <p:cNvPr id="3074" name="Picture 2" descr="Immagine 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749" y="4763"/>
            <a:ext cx="9303958" cy="699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e 6"/>
          <p:cNvSpPr/>
          <p:nvPr/>
        </p:nvSpPr>
        <p:spPr>
          <a:xfrm>
            <a:off x="311655" y="2358881"/>
            <a:ext cx="1442382" cy="71331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8" name="Ovale 7"/>
          <p:cNvSpPr/>
          <p:nvPr/>
        </p:nvSpPr>
        <p:spPr>
          <a:xfrm>
            <a:off x="2660130" y="3188394"/>
            <a:ext cx="701854" cy="70185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9" name="Ovale 8"/>
          <p:cNvSpPr/>
          <p:nvPr/>
        </p:nvSpPr>
        <p:spPr>
          <a:xfrm>
            <a:off x="3244072" y="2880232"/>
            <a:ext cx="701854" cy="70185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0" name="Ovale 9"/>
          <p:cNvSpPr/>
          <p:nvPr/>
        </p:nvSpPr>
        <p:spPr>
          <a:xfrm>
            <a:off x="2331182" y="2258912"/>
            <a:ext cx="701854" cy="70185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11" name="Connettore 2 10"/>
          <p:cNvCxnSpPr/>
          <p:nvPr/>
        </p:nvCxnSpPr>
        <p:spPr>
          <a:xfrm>
            <a:off x="4247216" y="3622873"/>
            <a:ext cx="3256962" cy="38854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egno di moltiplicazione 11"/>
          <p:cNvSpPr/>
          <p:nvPr/>
        </p:nvSpPr>
        <p:spPr>
          <a:xfrm rot="543919">
            <a:off x="3536461" y="2892758"/>
            <a:ext cx="853685" cy="389601"/>
          </a:xfrm>
          <a:prstGeom prst="mathMultiply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>
              <a:ln w="38100">
                <a:solidFill>
                  <a:schemeClr val="tx1"/>
                </a:solidFill>
              </a:ln>
            </a:endParaRPr>
          </a:p>
        </p:txBody>
      </p:sp>
      <p:cxnSp>
        <p:nvCxnSpPr>
          <p:cNvPr id="13" name="Connettore diritto 12"/>
          <p:cNvCxnSpPr/>
          <p:nvPr/>
        </p:nvCxnSpPr>
        <p:spPr>
          <a:xfrm flipV="1">
            <a:off x="-36512" y="2019943"/>
            <a:ext cx="9275958" cy="127097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ttangolo 22"/>
          <p:cNvSpPr/>
          <p:nvPr/>
        </p:nvSpPr>
        <p:spPr bwMode="auto">
          <a:xfrm>
            <a:off x="-3229" y="5593833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800" smtClean="0">
                <a:solidFill>
                  <a:schemeClr val="bg1"/>
                </a:solidFill>
              </a:rPr>
              <a:t>LIGNE ÉLECTRIQUE</a:t>
            </a:r>
            <a:endParaRPr kumimoji="0" lang="fr-FR" sz="2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24" name="Rettangolo 23"/>
          <p:cNvSpPr/>
          <p:nvPr/>
        </p:nvSpPr>
        <p:spPr bwMode="auto">
          <a:xfrm>
            <a:off x="-3229" y="5584647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2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Lieu d'atterrissage le plus adapté</a:t>
            </a:r>
            <a:endParaRPr kumimoji="0" lang="fr-FR" sz="2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26" name="Rettangolo 25"/>
          <p:cNvSpPr/>
          <p:nvPr/>
        </p:nvSpPr>
        <p:spPr bwMode="auto">
          <a:xfrm>
            <a:off x="-3229" y="5306099"/>
            <a:ext cx="9252520" cy="149248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400" dirty="0" smtClean="0">
                <a:solidFill>
                  <a:schemeClr val="bg1"/>
                </a:solidFill>
              </a:rPr>
              <a:t>			- Portières avant et arrière ouvertes et non fixées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400" dirty="0" smtClean="0">
                <a:solidFill>
                  <a:schemeClr val="bg1"/>
                </a:solidFill>
              </a:rPr>
              <a:t>AMBULANCES :	- Brancards roulants non immobilisés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			- Toiles non fixées sur les brancards</a:t>
            </a:r>
            <a:endParaRPr kumimoji="0" lang="fr-FR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27" name="Rettangolo 26"/>
          <p:cNvSpPr/>
          <p:nvPr/>
        </p:nvSpPr>
        <p:spPr bwMode="auto">
          <a:xfrm>
            <a:off x="-3229" y="5593833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800" dirty="0" smtClean="0">
                <a:solidFill>
                  <a:schemeClr val="bg1"/>
                </a:solidFill>
              </a:rPr>
              <a:t>PERSONNES NE PARTICIPANT PAS AUX OPÉRATIONS : circulent librement à proximité du site d'atterrissage</a:t>
            </a:r>
            <a:endParaRPr kumimoji="0" lang="fr-FR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28" name="Rettangolo 27"/>
          <p:cNvSpPr/>
          <p:nvPr/>
        </p:nvSpPr>
        <p:spPr bwMode="auto">
          <a:xfrm>
            <a:off x="-3229" y="5584647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800" dirty="0" smtClean="0">
                <a:solidFill>
                  <a:schemeClr val="bg1"/>
                </a:solidFill>
              </a:rPr>
              <a:t>PANNEAUX DE SIGNALISATION : à proximité du site d'atterrissage</a:t>
            </a:r>
            <a:endParaRPr kumimoji="0" lang="fr-FR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29" name="Rettangolo 28"/>
          <p:cNvSpPr/>
          <p:nvPr/>
        </p:nvSpPr>
        <p:spPr bwMode="auto">
          <a:xfrm>
            <a:off x="19689" y="5655760"/>
            <a:ext cx="9252520" cy="760676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800" dirty="0" smtClean="0">
                <a:solidFill>
                  <a:schemeClr val="bg1"/>
                </a:solidFill>
              </a:rPr>
              <a:t>CIRCULATION DANS L'AUTRE SENS : non interrompue</a:t>
            </a:r>
            <a:endParaRPr kumimoji="0" lang="fr-FR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18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repeatCount="indefinite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3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6" presetClass="emph" presetSubtype="0" repeatCount="indefinite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7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6" presetClass="emph" presetSubtype="0" repeatCount="indefinite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9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2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6" presetClass="emph" presetSubtype="0" repeatCount="indefinit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26" presetClass="emph" presetSubtype="0" repeatCount="indefinite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2" grpId="0" animBg="1"/>
      <p:bldP spid="12" grpId="1" animBg="1"/>
      <p:bldP spid="23" grpId="0" animBg="1"/>
      <p:bldP spid="23" grpId="1" animBg="1"/>
      <p:bldP spid="24" grpId="0" animBg="1"/>
      <p:bldP spid="24" grpId="1" animBg="1"/>
      <p:bldP spid="26" grpId="1" animBg="1"/>
      <p:bldP spid="26" grpId="2" animBg="1"/>
      <p:bldP spid="27" grpId="1" animBg="1"/>
      <p:bldP spid="27" grpId="2" animBg="1"/>
      <p:bldP spid="28" grpId="0" animBg="1"/>
      <p:bldP spid="28" grpId="1" animBg="1"/>
      <p:bldP spid="29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81</a:t>
            </a:fld>
            <a:endParaRPr lang="fr-FR" altLang="en-US"/>
          </a:p>
        </p:txBody>
      </p:sp>
      <p:sp>
        <p:nvSpPr>
          <p:cNvPr id="17" name="Rettangolo 16"/>
          <p:cNvSpPr/>
          <p:nvPr/>
        </p:nvSpPr>
        <p:spPr bwMode="auto">
          <a:xfrm>
            <a:off x="5164059" y="0"/>
            <a:ext cx="3979941" cy="6858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800" smtClean="0">
                <a:solidFill>
                  <a:schemeClr val="bg1"/>
                </a:solidFill>
              </a:rPr>
              <a:t>AUTRES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800" smtClean="0">
                <a:solidFill>
                  <a:schemeClr val="bg1"/>
                </a:solidFill>
              </a:rPr>
              <a:t>SITES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800" smtClean="0">
                <a:solidFill>
                  <a:schemeClr val="bg1"/>
                </a:solidFill>
              </a:rPr>
              <a:t>D'ATTERRISSAGE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kumimoji="0" lang="fr-FR" sz="2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pic>
        <p:nvPicPr>
          <p:cNvPr id="4098" name="Picture 2" descr="Immagine 006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5164059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5164059" y="0"/>
            <a:ext cx="3979941" cy="6858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800" smtClean="0">
                <a:solidFill>
                  <a:schemeClr val="bg1"/>
                </a:solidFill>
              </a:rPr>
              <a:t>AUTRES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800" smtClean="0">
                <a:solidFill>
                  <a:schemeClr val="bg1"/>
                </a:solidFill>
              </a:rPr>
              <a:t>SITES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800" smtClean="0">
                <a:solidFill>
                  <a:schemeClr val="bg1"/>
                </a:solidFill>
              </a:rPr>
              <a:t>D'ATTERRISSAGE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lang="fr-FR" sz="2800">
              <a:solidFill>
                <a:schemeClr val="bg1"/>
              </a:solidFill>
            </a:endParaRPr>
          </a:p>
          <a:p>
            <a:pPr marL="457200" marR="0" indent="-4572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fr-FR" sz="2800" smtClean="0">
                <a:solidFill>
                  <a:schemeClr val="bg1"/>
                </a:solidFill>
              </a:rPr>
              <a:t>La circulation n'a pas été interrompue</a:t>
            </a:r>
          </a:p>
          <a:p>
            <a:pPr marL="457200" marR="0" indent="-4572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fr-FR" sz="2800" smtClean="0">
                <a:solidFill>
                  <a:schemeClr val="bg1"/>
                </a:solidFill>
              </a:rPr>
              <a:t>Les buissons et la rampe de sécurité empêchent le transfert du patent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kumimoji="0" lang="fr-FR" sz="2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8" name="Simbolo &quot;Non consentito&quot; 7"/>
          <p:cNvSpPr/>
          <p:nvPr/>
        </p:nvSpPr>
        <p:spPr>
          <a:xfrm>
            <a:off x="3206672" y="2115556"/>
            <a:ext cx="312420" cy="213995"/>
          </a:xfrm>
          <a:prstGeom prst="noSmoking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9" name="Simbolo &quot;Non consentito&quot; 8"/>
          <p:cNvSpPr/>
          <p:nvPr/>
        </p:nvSpPr>
        <p:spPr>
          <a:xfrm>
            <a:off x="1667193" y="3534023"/>
            <a:ext cx="312420" cy="213995"/>
          </a:xfrm>
          <a:prstGeom prst="noSmoking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0" name="Simbolo &quot;Non consentito&quot; 9"/>
          <p:cNvSpPr/>
          <p:nvPr/>
        </p:nvSpPr>
        <p:spPr>
          <a:xfrm>
            <a:off x="3635896" y="2996952"/>
            <a:ext cx="312420" cy="213995"/>
          </a:xfrm>
          <a:prstGeom prst="noSmoking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1" name="Simbolo &quot;Non consentito&quot; 10"/>
          <p:cNvSpPr/>
          <p:nvPr/>
        </p:nvSpPr>
        <p:spPr>
          <a:xfrm>
            <a:off x="3948316" y="5085184"/>
            <a:ext cx="312420" cy="213995"/>
          </a:xfrm>
          <a:prstGeom prst="noSmoking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6" name="Rettangolo 15"/>
          <p:cNvSpPr/>
          <p:nvPr/>
        </p:nvSpPr>
        <p:spPr bwMode="auto">
          <a:xfrm>
            <a:off x="5164059" y="0"/>
            <a:ext cx="3979941" cy="6858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800" dirty="0" smtClean="0">
                <a:solidFill>
                  <a:schemeClr val="bg1"/>
                </a:solidFill>
              </a:rPr>
              <a:t>AUTRES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800" dirty="0" smtClean="0">
                <a:solidFill>
                  <a:schemeClr val="bg1"/>
                </a:solidFill>
              </a:rPr>
              <a:t>SITES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800" dirty="0" smtClean="0">
                <a:solidFill>
                  <a:schemeClr val="bg1"/>
                </a:solidFill>
              </a:rPr>
              <a:t>D'ATTERRISSAGE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lang="fr-FR" sz="2800" dirty="0">
              <a:solidFill>
                <a:schemeClr val="bg1"/>
              </a:solidFill>
            </a:endParaRPr>
          </a:p>
          <a:p>
            <a:pPr marL="177800" marR="0" indent="-1778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fr-FR" sz="2800" dirty="0" smtClean="0">
                <a:solidFill>
                  <a:schemeClr val="bg1"/>
                </a:solidFill>
              </a:rPr>
              <a:t>Surface pentue</a:t>
            </a:r>
          </a:p>
          <a:p>
            <a:pPr marL="177800" marR="0" indent="-1778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fr-FR" sz="2800" dirty="0" smtClean="0">
                <a:solidFill>
                  <a:schemeClr val="bg1"/>
                </a:solidFill>
              </a:rPr>
              <a:t>Arbres et buissons</a:t>
            </a:r>
          </a:p>
          <a:p>
            <a:pPr marL="177800" marR="0" indent="-1778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fr-FR" sz="2800" dirty="0" smtClean="0">
                <a:solidFill>
                  <a:schemeClr val="bg1"/>
                </a:solidFill>
              </a:rPr>
              <a:t>Obstacles</a:t>
            </a:r>
          </a:p>
          <a:p>
            <a:pPr marL="177800" marR="0" indent="-1778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fr-FR" sz="2800" dirty="0" smtClean="0">
                <a:solidFill>
                  <a:schemeClr val="bg1"/>
                </a:solidFill>
              </a:rPr>
              <a:t>Circulation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kumimoji="0" lang="fr-FR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0196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3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1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8" grpId="2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6" grpId="2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82</a:t>
            </a:fld>
            <a:endParaRPr lang="fr-FR" altLang="en-US"/>
          </a:p>
        </p:txBody>
      </p:sp>
      <p:pic>
        <p:nvPicPr>
          <p:cNvPr id="5122" name="Picture 2" descr="Immagine 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885" y="4762"/>
            <a:ext cx="9152885" cy="688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3779912" y="4528852"/>
            <a:ext cx="5364088" cy="84436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2400" smtClean="0">
                <a:solidFill>
                  <a:schemeClr val="bg1"/>
                </a:solidFill>
              </a:rPr>
              <a:t>AVEZ-VOUS REPÉRÉ TOUS CES ÉLÉMENTS ?</a:t>
            </a:r>
            <a:endParaRPr lang="fr-FR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45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544" y="4174"/>
            <a:ext cx="10293432" cy="6858000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83</a:t>
            </a:fld>
            <a:endParaRPr lang="fr-FR" altLang="en-US"/>
          </a:p>
        </p:txBody>
      </p:sp>
      <p:sp>
        <p:nvSpPr>
          <p:cNvPr id="7" name="Rettangolo 6"/>
          <p:cNvSpPr/>
          <p:nvPr/>
        </p:nvSpPr>
        <p:spPr bwMode="auto">
          <a:xfrm>
            <a:off x="2843808" y="188640"/>
            <a:ext cx="5976664" cy="2988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6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rPr>
              <a:t>LISTE DE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6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rPr>
              <a:t>CONTRÔLE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6000" smtClean="0">
                <a:solidFill>
                  <a:schemeClr val="bg1"/>
                </a:solidFill>
              </a:rPr>
              <a:t>R.O.M.A.</a:t>
            </a:r>
            <a:endParaRPr kumimoji="0" lang="fr-FR" sz="6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8280739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LISTE DE CONTRÔLE R.O.M.A.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84</a:t>
            </a:fld>
            <a:endParaRPr lang="fr-FR" altLang="en-US"/>
          </a:p>
        </p:txBody>
      </p:sp>
      <p:pic>
        <p:nvPicPr>
          <p:cNvPr id="6" name="Immagine 5" descr="C:\Users\Stefano\AppData\Local\Microsoft\Windows\INetCacheContent.Word\Helipad hospital asphalt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718" y="1662648"/>
            <a:ext cx="1107594" cy="1107594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3600000" lon="0" rev="0"/>
            </a:camera>
            <a:lightRig rig="threePt" dir="t"/>
          </a:scene3d>
        </p:spPr>
      </p:pic>
      <p:pic>
        <p:nvPicPr>
          <p:cNvPr id="7" name="Immagine 6" descr="C:\Users\Stefano\AppData\Local\Microsoft\Windows\INetCacheContent.Word\car-accident-collision-hi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44381" y="4630407"/>
            <a:ext cx="1461363" cy="1421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 descr="C:\Users\Stefano\AppData\Local\Microsoft\Windows\INetCacheContent.Word\robot-hi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73631" y="4825768"/>
            <a:ext cx="694313" cy="11472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magine 9" descr="C:\Users\Stefano\AppData\Local\Microsoft\Windows\INetCacheContent.Word\1194984658879665053people_juliane_krug_03c.svg.hi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57320" y="1549524"/>
            <a:ext cx="677781" cy="1008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magine 17" descr="C:\Users\Stefano\AppData\Local\Microsoft\Windows\INetCacheContent.Word\medical-helicopter-clipart-aac547e68645524a55778b432d55bdc9.pn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07504" y="1136649"/>
            <a:ext cx="1520875" cy="152087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Freccia bidirezionale orizzontale 22"/>
          <p:cNvSpPr/>
          <p:nvPr/>
        </p:nvSpPr>
        <p:spPr bwMode="auto">
          <a:xfrm rot="18837412">
            <a:off x="3506217" y="3606311"/>
            <a:ext cx="2767651" cy="540000"/>
          </a:xfrm>
          <a:prstGeom prst="leftRightArrow">
            <a:avLst/>
          </a:prstGeom>
          <a:solidFill>
            <a:srgbClr val="C4125E"/>
          </a:solidFill>
          <a:ln w="19050">
            <a:solidFill>
              <a:schemeClr val="tx1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7"/>
              </a:buBlip>
              <a:tabLst/>
            </a:pPr>
            <a:endParaRPr kumimoji="0" lang="fr-FR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24" name="Freccia a sinistra 23"/>
          <p:cNvSpPr/>
          <p:nvPr/>
        </p:nvSpPr>
        <p:spPr bwMode="auto">
          <a:xfrm>
            <a:off x="1815537" y="1907379"/>
            <a:ext cx="3980600" cy="540000"/>
          </a:xfrm>
          <a:prstGeom prst="leftArrow">
            <a:avLst/>
          </a:prstGeom>
          <a:solidFill>
            <a:srgbClr val="4F5A3C"/>
          </a:solidFill>
          <a:ln w="19050">
            <a:solidFill>
              <a:schemeClr val="tx1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7"/>
              </a:buBlip>
              <a:tabLst/>
            </a:pPr>
            <a:endParaRPr kumimoji="0" lang="fr-FR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pic>
        <p:nvPicPr>
          <p:cNvPr id="25" name="Immagine 2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1325" y="496683"/>
            <a:ext cx="1373176" cy="2061247"/>
          </a:xfrm>
          <a:prstGeom prst="rect">
            <a:avLst/>
          </a:prstGeom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  <p:pic>
        <p:nvPicPr>
          <p:cNvPr id="26" name="Immagine 2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2960" y="4636552"/>
            <a:ext cx="1373176" cy="2061247"/>
          </a:xfrm>
          <a:prstGeom prst="rect">
            <a:avLst/>
          </a:prstGeom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  <p:sp>
        <p:nvSpPr>
          <p:cNvPr id="27" name="Rettangolo 26"/>
          <p:cNvSpPr/>
          <p:nvPr/>
        </p:nvSpPr>
        <p:spPr bwMode="auto">
          <a:xfrm>
            <a:off x="5940152" y="2852936"/>
            <a:ext cx="3078724" cy="3844863"/>
          </a:xfrm>
          <a:prstGeom prst="rect">
            <a:avLst/>
          </a:prstGeom>
          <a:solidFill>
            <a:srgbClr val="C4125E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2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rPr>
              <a:t>Le centre de </a:t>
            </a:r>
            <a:r>
              <a:rPr kumimoji="0" lang="fr-FR" sz="2400" b="0" i="0" u="none" strike="noStrike" cap="none" normalizeH="0" smtClean="0">
                <a:ln>
                  <a:noFill/>
                </a:ln>
                <a:solidFill>
                  <a:schemeClr val="bg1"/>
                </a:solidFill>
                <a:effectLst/>
              </a:rPr>
              <a:t> répartition et le personnel sur place échangent des informations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lang="fr-FR" sz="2400" baseline="0">
              <a:solidFill>
                <a:schemeClr val="bg1"/>
              </a:solidFill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2400" b="0" i="0" u="none" strike="noStrike" cap="none" normalizeH="0" smtClean="0">
                <a:ln>
                  <a:noFill/>
                </a:ln>
                <a:solidFill>
                  <a:schemeClr val="bg1"/>
                </a:solidFill>
                <a:effectLst/>
              </a:rPr>
              <a:t>Le personnel sur place vérifie et prépare le site d'atterrissage</a:t>
            </a:r>
            <a:endParaRPr kumimoji="0" lang="fr-FR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cxnSp>
        <p:nvCxnSpPr>
          <p:cNvPr id="29" name="Connettore curvo 28"/>
          <p:cNvCxnSpPr>
            <a:endCxn id="7" idx="0"/>
          </p:cNvCxnSpPr>
          <p:nvPr/>
        </p:nvCxnSpPr>
        <p:spPr>
          <a:xfrm rot="16200000" flipH="1">
            <a:off x="1272632" y="2927975"/>
            <a:ext cx="2067863" cy="1337000"/>
          </a:xfrm>
          <a:prstGeom prst="curvedConnector3">
            <a:avLst>
              <a:gd name="adj1" fmla="val 50000"/>
            </a:avLst>
          </a:prstGeom>
          <a:ln w="152400">
            <a:solidFill>
              <a:srgbClr val="38639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ttangolo 32"/>
          <p:cNvSpPr/>
          <p:nvPr/>
        </p:nvSpPr>
        <p:spPr bwMode="auto">
          <a:xfrm>
            <a:off x="2121439" y="1010134"/>
            <a:ext cx="3674698" cy="885657"/>
          </a:xfrm>
          <a:prstGeom prst="rect">
            <a:avLst/>
          </a:prstGeom>
          <a:solidFill>
            <a:srgbClr val="4F5A3C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2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rPr>
              <a:t>Le centre de répartition transmet les informations au pilote</a:t>
            </a:r>
            <a:endParaRPr kumimoji="0" lang="fr-FR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34" name="Rettangolo 33"/>
          <p:cNvSpPr/>
          <p:nvPr/>
        </p:nvSpPr>
        <p:spPr bwMode="auto">
          <a:xfrm>
            <a:off x="156219" y="3667654"/>
            <a:ext cx="1965220" cy="2785682"/>
          </a:xfrm>
          <a:prstGeom prst="rect">
            <a:avLst/>
          </a:prstGeom>
          <a:solidFill>
            <a:srgbClr val="38639F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2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rPr>
              <a:t>L'hélicoptère parvient plus rapidement et de manière plus sécurisée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2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rPr>
              <a:t>au site d'intervention</a:t>
            </a:r>
            <a:endParaRPr kumimoji="0" lang="fr-FR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36" name="Rettangolo 35"/>
          <p:cNvSpPr/>
          <p:nvPr/>
        </p:nvSpPr>
        <p:spPr bwMode="auto">
          <a:xfrm rot="18245759">
            <a:off x="4065538" y="5346197"/>
            <a:ext cx="2077372" cy="59795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3600" b="1" i="0" u="none" strike="noStrike" cap="none" normalizeH="0" baseline="0" smtClean="0">
                <a:ln>
                  <a:noFill/>
                </a:ln>
                <a:solidFill>
                  <a:srgbClr val="9A0E4A"/>
                </a:solidFill>
                <a:effectLst/>
              </a:rPr>
              <a:t>R.O.M.A.</a:t>
            </a:r>
            <a:endParaRPr kumimoji="0" lang="fr-FR" sz="3600" b="1" i="0" u="none" strike="noStrike" cap="none" normalizeH="0" baseline="0">
              <a:ln>
                <a:noFill/>
              </a:ln>
              <a:solidFill>
                <a:srgbClr val="9A0E4A"/>
              </a:solidFill>
              <a:effectLst/>
            </a:endParaRPr>
          </a:p>
        </p:txBody>
      </p:sp>
      <p:sp>
        <p:nvSpPr>
          <p:cNvPr id="37" name="Rettangolo 36"/>
          <p:cNvSpPr/>
          <p:nvPr/>
        </p:nvSpPr>
        <p:spPr bwMode="auto">
          <a:xfrm rot="18245759">
            <a:off x="6955454" y="1153984"/>
            <a:ext cx="2077372" cy="59795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fr-FR" sz="3600" b="1" i="0" u="none" strike="noStrike" cap="none" normalizeH="0" baseline="0" smtClean="0">
                <a:ln>
                  <a:noFill/>
                </a:ln>
                <a:solidFill>
                  <a:srgbClr val="9A0E4A"/>
                </a:solidFill>
                <a:effectLst/>
              </a:rPr>
              <a:t>R.O.M.A.</a:t>
            </a:r>
            <a:endParaRPr kumimoji="0" lang="fr-FR" sz="3600" b="1" i="0" u="none" strike="noStrike" cap="none" normalizeH="0" baseline="0">
              <a:ln>
                <a:noFill/>
              </a:ln>
              <a:solidFill>
                <a:srgbClr val="9A0E4A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7810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18" presetClass="entr" presetSubtype="3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0"/>
                            </p:stCondLst>
                            <p:childTnLst>
                              <p:par>
                                <p:cTn id="36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0"/>
                            </p:stCondLst>
                            <p:childTnLst>
                              <p:par>
                                <p:cTn id="40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6000"/>
                            </p:stCondLst>
                            <p:childTnLst>
                              <p:par>
                                <p:cTn id="48" presetID="18" presetClass="entr" presetSubtype="1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8500"/>
                            </p:stCondLst>
                            <p:childTnLst>
                              <p:par>
                                <p:cTn id="52" presetID="18" presetClass="entr" presetSubtype="3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8" presetClass="entr" presetSubtype="1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8" presetClass="entr" presetSubtype="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18" presetClass="entr" presetSubtype="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 animBg="1"/>
      <p:bldP spid="24" grpId="0" animBg="1"/>
      <p:bldP spid="27" grpId="0" animBg="1"/>
      <p:bldP spid="33" grpId="0" animBg="1"/>
      <p:bldP spid="34" grpId="0" animBg="1"/>
      <p:bldP spid="36" grpId="0"/>
      <p:bldP spid="36" grpId="1"/>
      <p:bldP spid="36" grpId="2"/>
      <p:bldP spid="37" grpId="1"/>
      <p:bldP spid="37" grpId="2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40A32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</a:pPr>
            <a:endParaRPr kumimoji="0" lang="fr-FR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23528" y="139655"/>
            <a:ext cx="4176464" cy="6584062"/>
          </a:xfrm>
        </p:spPr>
        <p:txBody>
          <a:bodyPr/>
          <a:lstStyle/>
          <a:p>
            <a:pPr marL="0" indent="0">
              <a:buNone/>
            </a:pPr>
            <a:r>
              <a:rPr lang="fr-FR" sz="2800" b="1" smtClean="0">
                <a:solidFill>
                  <a:srgbClr val="FF0000"/>
                </a:solidFill>
              </a:rPr>
              <a:t>R. – Requête </a:t>
            </a:r>
          </a:p>
          <a:p>
            <a:pPr marL="400050" lvl="1" indent="0">
              <a:buNone/>
              <a:tabLst>
                <a:tab pos="627063" algn="l"/>
              </a:tabLst>
            </a:pPr>
            <a:r>
              <a:rPr lang="fr-FR" sz="2400" smtClean="0">
                <a:solidFill>
                  <a:schemeClr val="bg1"/>
                </a:solidFill>
              </a:rPr>
              <a:t>Transmettre toutes les informations importantes</a:t>
            </a:r>
          </a:p>
          <a:p>
            <a:pPr marL="0" indent="0">
              <a:buNone/>
              <a:tabLst>
                <a:tab pos="627063" algn="l"/>
              </a:tabLst>
            </a:pPr>
            <a:r>
              <a:rPr lang="fr-FR" sz="2800" b="1" smtClean="0">
                <a:solidFill>
                  <a:srgbClr val="FF0000"/>
                </a:solidFill>
              </a:rPr>
              <a:t>O. – Obstacles</a:t>
            </a:r>
          </a:p>
          <a:p>
            <a:pPr marL="400050" lvl="1" indent="0">
              <a:buNone/>
              <a:tabLst>
                <a:tab pos="627063" algn="l"/>
              </a:tabLst>
            </a:pPr>
            <a:r>
              <a:rPr lang="fr-FR" sz="2400" smtClean="0">
                <a:solidFill>
                  <a:schemeClr val="bg1"/>
                </a:solidFill>
              </a:rPr>
              <a:t>Vérifier et signaler les obstacles susceptibles de représenter un danger</a:t>
            </a:r>
          </a:p>
          <a:p>
            <a:pPr marL="0" indent="0">
              <a:buNone/>
              <a:tabLst>
                <a:tab pos="627063" algn="l"/>
              </a:tabLst>
            </a:pPr>
            <a:r>
              <a:rPr lang="fr-FR" sz="2800" b="1" smtClean="0">
                <a:solidFill>
                  <a:srgbClr val="FF0000"/>
                </a:solidFill>
              </a:rPr>
              <a:t>M. – Météorologie</a:t>
            </a:r>
            <a:endParaRPr lang="fr-FR" sz="2800"/>
          </a:p>
          <a:p>
            <a:pPr marL="400050" lvl="1" indent="0">
              <a:buNone/>
              <a:tabLst>
                <a:tab pos="627063" algn="l"/>
              </a:tabLst>
            </a:pPr>
            <a:r>
              <a:rPr lang="fr-FR" sz="2400" smtClean="0">
                <a:solidFill>
                  <a:schemeClr val="bg1"/>
                </a:solidFill>
              </a:rPr>
              <a:t>Indiquer les conditions météorologiques dans la zone</a:t>
            </a:r>
          </a:p>
          <a:p>
            <a:pPr marL="0" indent="0">
              <a:buNone/>
              <a:tabLst>
                <a:tab pos="627063" algn="l"/>
              </a:tabLst>
            </a:pPr>
            <a:r>
              <a:rPr lang="fr-FR" sz="2800" b="1" smtClean="0">
                <a:solidFill>
                  <a:srgbClr val="FF0000"/>
                </a:solidFill>
              </a:rPr>
              <a:t>A. – Préparation de l'aire</a:t>
            </a:r>
          </a:p>
          <a:p>
            <a:pPr marL="400050" lvl="1" indent="0">
              <a:buNone/>
              <a:tabLst>
                <a:tab pos="627063" algn="l"/>
              </a:tabLst>
            </a:pPr>
            <a:r>
              <a:rPr lang="fr-FR" sz="2400" smtClean="0">
                <a:solidFill>
                  <a:schemeClr val="bg1"/>
                </a:solidFill>
              </a:rPr>
              <a:t>Préparer l'aire et vérifier la sécurité</a:t>
            </a:r>
            <a:endParaRPr lang="fr-FR" sz="2400">
              <a:solidFill>
                <a:schemeClr val="bg1"/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85</a:t>
            </a:fld>
            <a:endParaRPr lang="fr-FR" altLang="en-US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3529" y="139655"/>
            <a:ext cx="4381278" cy="6576648"/>
          </a:xfrm>
          <a:prstGeom prst="rect">
            <a:avLst/>
          </a:prstGeom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</p:spTree>
    <p:extLst>
      <p:ext uri="{BB962C8B-B14F-4D97-AF65-F5344CB8AC3E}">
        <p14:creationId xmlns:p14="http://schemas.microsoft.com/office/powerpoint/2010/main" val="18793515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itle 1"/>
          <p:cNvSpPr>
            <a:spLocks noGrp="1"/>
          </p:cNvSpPr>
          <p:nvPr>
            <p:ph type="ctrTitle"/>
          </p:nvPr>
        </p:nvSpPr>
        <p:spPr>
          <a:xfrm>
            <a:off x="395288" y="1052513"/>
            <a:ext cx="8066087" cy="2016125"/>
          </a:xfrm>
        </p:spPr>
        <p:txBody>
          <a:bodyPr/>
          <a:lstStyle/>
          <a:p>
            <a:r>
              <a:rPr lang="fr-FR" smtClean="0"/>
              <a:t/>
            </a:r>
            <a:br>
              <a:rPr lang="fr-FR" smtClean="0"/>
            </a:br>
            <a:r>
              <a:rPr lang="fr-FR" altLang="en-US" sz="2800" smtClean="0"/>
              <a:t>https://easa.europa.eu/essi/ehest/</a:t>
            </a:r>
            <a:r>
              <a:rPr lang="fr-FR" smtClean="0"/>
              <a:t/>
            </a:r>
            <a:br>
              <a:rPr lang="fr-FR" smtClean="0"/>
            </a:br>
            <a:r>
              <a:rPr lang="fr-FR" smtClean="0"/>
              <a:t/>
            </a:r>
            <a:br>
              <a:rPr lang="fr-FR" smtClean="0"/>
            </a:br>
            <a:r>
              <a:rPr lang="fr-FR" altLang="en-US" sz="2800" smtClean="0"/>
              <a:t>ehest@easa.europa.eu</a:t>
            </a:r>
            <a:r>
              <a:rPr lang="fr-FR" smtClean="0"/>
              <a:t/>
            </a:r>
            <a:br>
              <a:rPr lang="fr-FR" smtClean="0"/>
            </a:br>
            <a:endParaRPr lang="fr-FR" altLang="en-US"/>
          </a:p>
        </p:txBody>
      </p:sp>
      <p:pic>
        <p:nvPicPr>
          <p:cNvPr id="44036" name="Picture 1057" descr="EHES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688" y="144463"/>
            <a:ext cx="2530475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043608"/>
            <a:ext cx="9144000" cy="9360000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 bwMode="auto">
          <a:xfrm>
            <a:off x="0" y="4869160"/>
            <a:ext cx="3563888" cy="844364"/>
          </a:xfrm>
          <a:prstGeom prst="rect">
            <a:avLst/>
          </a:prstGeom>
          <a:solidFill>
            <a:srgbClr val="86682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fr-FR" sz="3600" smtClean="0">
                <a:solidFill>
                  <a:schemeClr val="bg1"/>
                </a:solidFill>
              </a:rPr>
              <a:t>DES QUESTIONS ?</a:t>
            </a:r>
            <a:endParaRPr lang="fr-FR" sz="3600">
              <a:solidFill>
                <a:schemeClr val="bg1"/>
              </a:solidFill>
            </a:endParaRPr>
          </a:p>
        </p:txBody>
      </p:sp>
      <p:pic>
        <p:nvPicPr>
          <p:cNvPr id="9" name="Picture 1057" descr="EHEST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6192910"/>
            <a:ext cx="1234803" cy="548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 bwMode="auto">
          <a:xfrm>
            <a:off x="0" y="-27384"/>
            <a:ext cx="9144000" cy="69238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</a:pPr>
            <a:endParaRPr kumimoji="0" lang="fr-FR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smtClean="0"/>
              <a:t>R</a:t>
            </a:r>
            <a:r>
              <a:rPr lang="fr-FR" smtClean="0"/>
              <a:t>.</a:t>
            </a:r>
            <a:r>
              <a:rPr lang="fr-FR" sz="2000" smtClean="0"/>
              <a:t>O</a:t>
            </a:r>
            <a:r>
              <a:rPr lang="fr-FR" smtClean="0"/>
              <a:t>.</a:t>
            </a:r>
            <a:r>
              <a:rPr lang="fr-FR" sz="2000" smtClean="0"/>
              <a:t>M</a:t>
            </a:r>
            <a:r>
              <a:rPr lang="fr-FR" smtClean="0"/>
              <a:t>.</a:t>
            </a:r>
            <a:r>
              <a:rPr lang="fr-FR" sz="2000" smtClean="0"/>
              <a:t>A</a:t>
            </a:r>
            <a:r>
              <a:rPr lang="fr-FR" smtClean="0"/>
              <a:t>.  – REQUÊTE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altLang="en-US" smtClean="0"/>
              <a:t>Manuel de demande de mission en hélicoptère</a:t>
            </a:r>
            <a:endParaRPr lang="fr-FR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fr-FR" altLang="en-US" smtClean="0"/>
              <a:pPr>
                <a:defRPr/>
              </a:pPr>
              <a:t>9</a:t>
            </a:fld>
            <a:endParaRPr lang="fr-FR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292" y="822698"/>
            <a:ext cx="9153291" cy="5702646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2490772" y="1104887"/>
            <a:ext cx="1357322" cy="648000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fr-FR" sz="2000" smtClean="0">
                <a:solidFill>
                  <a:schemeClr val="tx1"/>
                </a:solidFill>
              </a:rPr>
              <a:t>UN BATEAU !</a:t>
            </a:r>
            <a:endParaRPr lang="fr-FR" sz="2000">
              <a:solidFill>
                <a:schemeClr val="tx1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6624622" y="1168387"/>
            <a:ext cx="1357322" cy="648000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fr-FR" sz="2800" smtClean="0">
                <a:solidFill>
                  <a:schemeClr val="tx1"/>
                </a:solidFill>
              </a:rPr>
              <a:t>LA TERRE !</a:t>
            </a:r>
            <a:endParaRPr lang="fr-FR" sz="2800">
              <a:solidFill>
                <a:schemeClr val="tx1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2082800" y="5543400"/>
            <a:ext cx="4965700" cy="959000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fr-FR" sz="6000" smtClean="0">
                <a:solidFill>
                  <a:schemeClr val="tx1"/>
                </a:solidFill>
              </a:rPr>
              <a:t>Point de vue...</a:t>
            </a:r>
            <a:endParaRPr lang="fr-FR" sz="60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5752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60000"/>
          <a:buFontTx/>
          <a:buBlip>
            <a:blip xmlns:r="http://schemas.openxmlformats.org/officeDocument/2006/relationships" r:embed="rId1"/>
          </a:buBlip>
          <a:tabLst/>
          <a:defRPr kumimoji="0" lang="en-GB" altLang="en-US" sz="3200" b="0" i="0" u="none" strike="noStrike" cap="none" normalizeH="0" baseline="0" smtClean="0">
            <a:ln>
              <a:noFill/>
            </a:ln>
            <a:solidFill>
              <a:srgbClr val="055685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60000"/>
          <a:buFontTx/>
          <a:buBlip>
            <a:blip xmlns:r="http://schemas.openxmlformats.org/officeDocument/2006/relationships" r:embed="rId1"/>
          </a:buBlip>
          <a:tabLst/>
          <a:defRPr kumimoji="0" lang="en-GB" altLang="en-US" sz="3200" b="0" i="0" u="none" strike="noStrike" cap="none" normalizeH="0" baseline="0" smtClean="0">
            <a:ln>
              <a:noFill/>
            </a:ln>
            <a:solidFill>
              <a:srgbClr val="055685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Helicopter mission request vade mecum - 1.ppt [modalità compatibilità]" id="{157886CF-F511-4F9E-B219-ACA491FB34B2}" vid="{91B467D2-0A83-4119-B194-2F8C72F58497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2132</Words>
  <Application>Microsoft Office PowerPoint</Application>
  <PresentationFormat>Affichage à l'écran (4:3)</PresentationFormat>
  <Paragraphs>579</Paragraphs>
  <Slides>86</Slides>
  <Notes>5</Notes>
  <HiddenSlides>2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86</vt:i4>
      </vt:variant>
    </vt:vector>
  </HeadingPairs>
  <TitlesOfParts>
    <vt:vector size="87" baseType="lpstr">
      <vt:lpstr>Default Design</vt:lpstr>
      <vt:lpstr>Présentation PowerPoint</vt:lpstr>
      <vt:lpstr>NOTES POUR LES INSTRUCTEURS</vt:lpstr>
      <vt:lpstr>AVERTISSEMENT</vt:lpstr>
      <vt:lpstr>Présentation PowerPoint</vt:lpstr>
      <vt:lpstr>Présentation PowerPoint</vt:lpstr>
      <vt:lpstr>SCÉNARIO TYPE</vt:lpstr>
      <vt:lpstr>SCÉNARIO TYPE</vt:lpstr>
      <vt:lpstr>Présentation PowerPoint</vt:lpstr>
      <vt:lpstr>R.O.M.A.  – REQUÊTE</vt:lpstr>
      <vt:lpstr>DEMANDE DE MISSION</vt:lpstr>
      <vt:lpstr>Présentation PowerPoint</vt:lpstr>
      <vt:lpstr>Présentation PowerPoint</vt:lpstr>
      <vt:lpstr>Présentation PowerPoint</vt:lpstr>
      <vt:lpstr>Présentation PowerPoint</vt:lpstr>
      <vt:lpstr>R.O.M.A.  – REQUÊTE</vt:lpstr>
      <vt:lpstr>IDENTIFICATION DE LA ZONE</vt:lpstr>
      <vt:lpstr>IDENTIFICATION DE LA ZONE</vt:lpstr>
      <vt:lpstr>IDENTIFICATION DE LA ZONE</vt:lpstr>
      <vt:lpstr>R.O.M.A. – REQUÊTE</vt:lpstr>
      <vt:lpstr>R.O.M.A. – REQUÊTE</vt:lpstr>
      <vt:lpstr>IDENTIFICATION DE LA ZONE</vt:lpstr>
      <vt:lpstr>Présentation PowerPoint</vt:lpstr>
      <vt:lpstr>Présentation PowerPoint</vt:lpstr>
      <vt:lpstr>IDENTIFICATION DE LA ZONE</vt:lpstr>
      <vt:lpstr>R.O.M.A. – REQUÊTE</vt:lpstr>
      <vt:lpstr>IDENTIFICATION DE LA ZONE</vt:lpstr>
      <vt:lpstr>R.O.M.A. – REQUÊTE</vt:lpstr>
      <vt:lpstr>Présentation PowerPoint</vt:lpstr>
      <vt:lpstr>IDENTIFICATION DE LA ZONE</vt:lpstr>
      <vt:lpstr>R.O.M.A.  – CONDITIONS MÉTÉOROLOGIQUES</vt:lpstr>
      <vt:lpstr>R.O.M.A. – CONDITIONS MÉTÉOROLOGIQUES</vt:lpstr>
      <vt:lpstr>R.O.M.A. – CONDITIONS MÉTÉOROLOGIQUES</vt:lpstr>
      <vt:lpstr>IDENTIFICATION DE LA ZONE</vt:lpstr>
      <vt:lpstr>R.O.M.A. – CONDITIONS MÉTÉOROLOGIQUES</vt:lpstr>
      <vt:lpstr>R.O.M.A. – CONDITIONS MÉTÉOROLOGIQUES</vt:lpstr>
      <vt:lpstr>R.O.M.A. – CONDITIONS MÉTÉOROLOGIQUES</vt:lpstr>
      <vt:lpstr>IDENTIFICATION DE LA ZONE</vt:lpstr>
      <vt:lpstr>R.O.M.A. – CONDITIONS MÉTÉOROLOGIQUES</vt:lpstr>
      <vt:lpstr>IDENTIFICATION DE LA ZONE</vt:lpstr>
      <vt:lpstr>R.O.M.A. – REQUÊTE</vt:lpstr>
      <vt:lpstr>IDENTIFICATION DE LA ZONE</vt:lpstr>
      <vt:lpstr>R.O.M.A. – REQUÊTE</vt:lpstr>
      <vt:lpstr>Présentation PowerPoint</vt:lpstr>
      <vt:lpstr>PRÉPARATION DE LA ZONE</vt:lpstr>
      <vt:lpstr>R.O.M.A.  – OBSTACLES</vt:lpstr>
      <vt:lpstr>R.O.M.A. – OBSTACLES</vt:lpstr>
      <vt:lpstr>PRÉPARATION DE LA ZONE</vt:lpstr>
      <vt:lpstr>R.O.M.A. – OBSTACLES</vt:lpstr>
      <vt:lpstr>Présentation PowerPoint</vt:lpstr>
      <vt:lpstr>RÉCEPTION DE L'HÉLICOPTÈRE</vt:lpstr>
      <vt:lpstr>R.O.M.A. – REQUÊTE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RÉCEPTION DE L'HÉLICOPTÈRE</vt:lpstr>
      <vt:lpstr>Présentation PowerPoint</vt:lpstr>
      <vt:lpstr>R.O.M.A. – OBSTACLES</vt:lpstr>
      <vt:lpstr>Présentation PowerPoint</vt:lpstr>
      <vt:lpstr>Présentation PowerPoint</vt:lpstr>
      <vt:lpstr>Présentation PowerPoint</vt:lpstr>
      <vt:lpstr>Présentation PowerPoint</vt:lpstr>
      <vt:lpstr>HÉLICOPTÈRE AU SOL</vt:lpstr>
      <vt:lpstr>HÉLICOPTÈRE AU SOL</vt:lpstr>
      <vt:lpstr>HÉLICOPTÈRE AU SOL</vt:lpstr>
      <vt:lpstr>HÉLICOPTÈRE AU SOL</vt:lpstr>
      <vt:lpstr>Présentation PowerPoint</vt:lpstr>
      <vt:lpstr>Présentation PowerPoint</vt:lpstr>
      <vt:lpstr>Présentation PowerPoint</vt:lpstr>
      <vt:lpstr>Présentation PowerPoint</vt:lpstr>
      <vt:lpstr>HÉLICOPTÈRE AU SOL</vt:lpstr>
      <vt:lpstr>HÉLICOPTÈRE AU SOL</vt:lpstr>
      <vt:lpstr>Présentation PowerPoint</vt:lpstr>
      <vt:lpstr>HÉLICOPTÈRE AU SOL</vt:lpstr>
      <vt:lpstr>Présentation PowerPoint</vt:lpstr>
      <vt:lpstr>VISION DU PILOTE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LISTE DE CONTRÔLE R.O.M.A.</vt:lpstr>
      <vt:lpstr>Présentation PowerPoint</vt:lpstr>
      <vt:lpstr> https://easa.europa.eu/essi/ehest/  ehest@easa.europa.eu </vt:lpstr>
    </vt:vector>
  </TitlesOfParts>
  <Company>EASA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coxjani</dc:creator>
  <cp:lastModifiedBy>Pezzatini, Patrick</cp:lastModifiedBy>
  <cp:revision>375</cp:revision>
  <cp:lastPrinted>2015-10-05T07:54:04Z</cp:lastPrinted>
  <dcterms:created xsi:type="dcterms:W3CDTF">2010-09-14T11:53:54Z</dcterms:created>
  <dcterms:modified xsi:type="dcterms:W3CDTF">2016-12-05T11:09:06Z</dcterms:modified>
</cp:coreProperties>
</file>